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30"/>
  </p:notesMasterIdLst>
  <p:sldIdLst>
    <p:sldId id="256" r:id="rId3"/>
    <p:sldId id="259" r:id="rId4"/>
    <p:sldId id="257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7" r:id="rId14"/>
    <p:sldId id="269" r:id="rId15"/>
    <p:sldId id="274" r:id="rId16"/>
    <p:sldId id="270" r:id="rId17"/>
    <p:sldId id="271" r:id="rId18"/>
    <p:sldId id="272" r:id="rId19"/>
    <p:sldId id="276" r:id="rId20"/>
    <p:sldId id="277" r:id="rId21"/>
    <p:sldId id="278" r:id="rId22"/>
    <p:sldId id="284" r:id="rId23"/>
    <p:sldId id="279" r:id="rId24"/>
    <p:sldId id="280" r:id="rId25"/>
    <p:sldId id="281" r:id="rId26"/>
    <p:sldId id="282" r:id="rId27"/>
    <p:sldId id="283" r:id="rId28"/>
    <p:sldId id="275" r:id="rId29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00"/>
    <a:srgbClr val="00FF00"/>
    <a:srgbClr val="0000FF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878" y="-6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glavlj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93462C-44B8-45F3-86DF-0505AC5B0EE1}" type="datetimeFigureOut">
              <a:rPr lang="hr-HR" smtClean="0"/>
              <a:t>28.10.2016.</a:t>
            </a:fld>
            <a:endParaRPr lang="hr-HR"/>
          </a:p>
        </p:txBody>
      </p:sp>
      <p:sp>
        <p:nvSpPr>
          <p:cNvPr id="4" name="Rezervirano mjesto slike slajd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Rezervirano mjesto bilježaka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06F31D-8CDE-4818-A80F-8EC6382E4AD0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6342367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06F31D-8CDE-4818-A80F-8EC6382E4AD0}" type="slidenum">
              <a:rPr lang="hr-HR" smtClean="0"/>
              <a:t>12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3128406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2416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10/28/2016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91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10/28/2016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884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10/28/2016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0350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10/28/2016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374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10/28/2016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857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6778"/>
            <a:ext cx="9144000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Click to add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467544" y="2276872"/>
            <a:ext cx="8229600" cy="3600400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94015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123728" y="1268760"/>
            <a:ext cx="6563072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2134072" y="1844824"/>
            <a:ext cx="6563072" cy="4147865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26818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10/28/2016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086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10/28/2016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2866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10/28/2016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9332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10/28/2016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790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10/28/2016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811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10/28/2016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119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7338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l" defTabSz="914400" rtl="0" eaLnBrk="1" latinLnBrk="1" hangingPunct="1">
        <a:spcBef>
          <a:spcPct val="0"/>
        </a:spcBef>
        <a:buNone/>
        <a:defRPr sz="40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DCCD61-643D-44A5-A450-3A42A50CBC1E}" type="datetimeFigureOut">
              <a:rPr lang="en-US" smtClean="0"/>
              <a:t>10/28/2016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35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www.google.hr/url?sa=i&amp;rct=j&amp;q=&amp;esrc=s&amp;source=images&amp;cd=&amp;cad=rja&amp;uact=8&amp;ved=0CAcQjRw&amp;url=http://www.innovationmanagement.se/2011/03/14/large-firms-and-the-growth-of-start-up-culture-a-key-dependency-in-the-age-of-innovation/&amp;ei=EvJOVYedNoGgUI33gNgH&amp;bvm=bv.92885102,d.d24&amp;psig=AFQjCNG7PzifSbK7H-YCkOIWH6Np82VbVg&amp;ust=1431323477894481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hyperlink" Target="mailto:andreja.martonja@mps.hr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4005188" y="980728"/>
            <a:ext cx="4816152" cy="4816152"/>
            <a:chOff x="3280048" y="768896"/>
            <a:chExt cx="5104184" cy="5104184"/>
          </a:xfrm>
        </p:grpSpPr>
        <p:sp>
          <p:nvSpPr>
            <p:cNvPr id="2" name="Oval 1"/>
            <p:cNvSpPr/>
            <p:nvPr/>
          </p:nvSpPr>
          <p:spPr>
            <a:xfrm>
              <a:off x="3448472" y="937320"/>
              <a:ext cx="4767336" cy="4767336"/>
            </a:xfrm>
            <a:prstGeom prst="ellipse">
              <a:avLst/>
            </a:prstGeom>
            <a:solidFill>
              <a:schemeClr val="bg1">
                <a:alpha val="6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/>
            <p:cNvSpPr/>
            <p:nvPr/>
          </p:nvSpPr>
          <p:spPr>
            <a:xfrm>
              <a:off x="3280048" y="768896"/>
              <a:ext cx="5104184" cy="5104184"/>
            </a:xfrm>
            <a:prstGeom prst="ellipse">
              <a:avLst/>
            </a:prstGeom>
            <a:noFill/>
            <a:ln>
              <a:solidFill>
                <a:schemeClr val="bg1">
                  <a:alpha val="42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4019252" y="3474374"/>
            <a:ext cx="478802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r-HR" altLang="ko-KR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Ministarstvo poljoprivrede</a:t>
            </a:r>
            <a:endParaRPr lang="en-US" altLang="ko-KR" sz="2000" b="1" dirty="0">
              <a:solidFill>
                <a:schemeClr val="tx1">
                  <a:lumMod val="75000"/>
                  <a:lumOff val="25000"/>
                </a:schemeClr>
              </a:solidFill>
              <a:latin typeface="Cambria" panose="02040503050406030204" pitchFamily="18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4019252" y="2322246"/>
            <a:ext cx="4788024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3600" b="1" dirty="0">
                <a:solidFill>
                  <a:srgbClr val="0070C0"/>
                </a:solidFill>
                <a:latin typeface="Cambria" panose="02040503050406030204" pitchFamily="18" charset="0"/>
                <a:ea typeface="맑은 고딕" pitchFamily="50" charset="-127"/>
                <a:cs typeface="Arial" pitchFamily="34" charset="0"/>
              </a:rPr>
              <a:t>PROIZVOĐAČKE ORGANIZACIJE </a:t>
            </a:r>
            <a:endParaRPr lang="en-US" altLang="ko-KR" sz="3600" b="1" dirty="0" smtClean="0">
              <a:solidFill>
                <a:srgbClr val="0070C0"/>
              </a:solidFill>
              <a:latin typeface="Cambria" panose="02040503050406030204" pitchFamily="18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6597932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1221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z="3200" b="0" cap="all" dirty="0" smtClean="0">
                <a:ln w="0"/>
                <a:gradFill flip="none">
                  <a:gsLst>
                    <a:gs pos="0">
                      <a:srgbClr val="FDA023">
                        <a:tint val="75000"/>
                        <a:shade val="75000"/>
                        <a:satMod val="170000"/>
                      </a:srgbClr>
                    </a:gs>
                    <a:gs pos="49000">
                      <a:srgbClr val="FDA023">
                        <a:tint val="88000"/>
                        <a:shade val="65000"/>
                        <a:satMod val="172000"/>
                      </a:srgbClr>
                    </a:gs>
                    <a:gs pos="50000">
                      <a:srgbClr val="FDA023">
                        <a:shade val="65000"/>
                        <a:satMod val="130000"/>
                      </a:srgbClr>
                    </a:gs>
                    <a:gs pos="92000">
                      <a:srgbClr val="FDA023">
                        <a:shade val="50000"/>
                        <a:satMod val="120000"/>
                      </a:srgbClr>
                    </a:gs>
                    <a:gs pos="100000">
                      <a:srgbClr val="FDA023">
                        <a:shade val="48000"/>
                        <a:satMod val="120000"/>
                      </a:srgb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rebuchet MS"/>
                <a:ea typeface="Calibri"/>
                <a:cs typeface="Times New Roman"/>
              </a:rPr>
              <a:t/>
            </a:r>
            <a:br>
              <a:rPr lang="hr-HR" sz="3200" b="0" cap="all" dirty="0" smtClean="0">
                <a:ln w="0"/>
                <a:gradFill flip="none">
                  <a:gsLst>
                    <a:gs pos="0">
                      <a:srgbClr val="FDA023">
                        <a:tint val="75000"/>
                        <a:shade val="75000"/>
                        <a:satMod val="170000"/>
                      </a:srgbClr>
                    </a:gs>
                    <a:gs pos="49000">
                      <a:srgbClr val="FDA023">
                        <a:tint val="88000"/>
                        <a:shade val="65000"/>
                        <a:satMod val="172000"/>
                      </a:srgbClr>
                    </a:gs>
                    <a:gs pos="50000">
                      <a:srgbClr val="FDA023">
                        <a:shade val="65000"/>
                        <a:satMod val="130000"/>
                      </a:srgbClr>
                    </a:gs>
                    <a:gs pos="92000">
                      <a:srgbClr val="FDA023">
                        <a:shade val="50000"/>
                        <a:satMod val="120000"/>
                      </a:srgbClr>
                    </a:gs>
                    <a:gs pos="100000">
                      <a:srgbClr val="FDA023">
                        <a:shade val="48000"/>
                        <a:satMod val="120000"/>
                      </a:srgb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rebuchet MS"/>
                <a:ea typeface="Calibri"/>
                <a:cs typeface="Times New Roman"/>
              </a:rPr>
            </a:br>
            <a:r>
              <a:rPr lang="hr-HR" sz="3200" dirty="0">
                <a:solidFill>
                  <a:srgbClr val="FF6600"/>
                </a:solidFill>
                <a:latin typeface="Cambria" panose="02040503050406030204" pitchFamily="18" charset="0"/>
                <a:ea typeface="맑은 고딕" pitchFamily="50" charset="-127"/>
              </a:rPr>
              <a:t>VANJSKI SURADNICI </a:t>
            </a:r>
            <a:r>
              <a:rPr lang="hr-HR" sz="3200" dirty="0" smtClean="0">
                <a:solidFill>
                  <a:srgbClr val="FF6600"/>
                </a:solidFill>
                <a:latin typeface="Cambria" panose="02040503050406030204" pitchFamily="18" charset="0"/>
                <a:ea typeface="맑은 고딕" pitchFamily="50" charset="-127"/>
              </a:rPr>
              <a:t>(</a:t>
            </a:r>
            <a:r>
              <a:rPr lang="en-GB" sz="3200" dirty="0" smtClean="0">
                <a:solidFill>
                  <a:srgbClr val="FF6600"/>
                </a:solidFill>
                <a:latin typeface="Cambria" panose="02040503050406030204" pitchFamily="18" charset="0"/>
                <a:ea typeface="맑은 고딕" pitchFamily="50" charset="-127"/>
              </a:rPr>
              <a:t>OUTSOURCE</a:t>
            </a:r>
            <a:r>
              <a:rPr lang="hr-HR" sz="3200" dirty="0" smtClean="0">
                <a:solidFill>
                  <a:srgbClr val="FF6600"/>
                </a:solidFill>
                <a:latin typeface="Cambria" panose="02040503050406030204" pitchFamily="18" charset="0"/>
                <a:ea typeface="맑은 고딕" pitchFamily="50" charset="-127"/>
              </a:rPr>
              <a:t>)</a:t>
            </a:r>
            <a:r>
              <a:rPr lang="hr-HR" sz="3200" dirty="0">
                <a:solidFill>
                  <a:srgbClr val="FF6600"/>
                </a:solidFill>
                <a:latin typeface="Cambria" panose="02040503050406030204" pitchFamily="18" charset="0"/>
                <a:ea typeface="맑은 고딕" pitchFamily="50" charset="-127"/>
              </a:rPr>
              <a:t/>
            </a:r>
            <a:br>
              <a:rPr lang="hr-HR" sz="3200" dirty="0">
                <a:solidFill>
                  <a:srgbClr val="FF6600"/>
                </a:solidFill>
                <a:latin typeface="Cambria" panose="02040503050406030204" pitchFamily="18" charset="0"/>
                <a:ea typeface="맑은 고딕" pitchFamily="50" charset="-127"/>
              </a:rPr>
            </a:br>
            <a:endParaRPr lang="hr-HR" sz="3200" dirty="0">
              <a:solidFill>
                <a:srgbClr val="FF6600"/>
              </a:solidFill>
              <a:latin typeface="Cambria" panose="02040503050406030204" pitchFamily="18" charset="0"/>
              <a:ea typeface="맑은 고딕" pitchFamily="50" charset="-127"/>
            </a:endParaRPr>
          </a:p>
        </p:txBody>
      </p:sp>
      <p:sp>
        <p:nvSpPr>
          <p:cNvPr id="4" name="Rezervirano mjesto sadržaja 3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pPr marL="342900" lvl="0" indent="-342900" algn="just" latinLnBrk="0">
              <a:lnSpc>
                <a:spcPct val="115000"/>
              </a:lnSpc>
              <a:buClr>
                <a:srgbClr val="92D050"/>
              </a:buClr>
              <a:buSzPct val="50000"/>
              <a:buFont typeface="Wingdings" panose="05000000000000000000" pitchFamily="2" charset="2"/>
              <a:buChar char="§"/>
            </a:pPr>
            <a:r>
              <a:rPr lang="hr-HR" sz="2000" b="1" dirty="0">
                <a:latin typeface="Cambria" panose="02040503050406030204" pitchFamily="18" charset="0"/>
                <a:cs typeface="Arial" pitchFamily="34" charset="0"/>
              </a:rPr>
              <a:t>priznate proizvođačke organizacije </a:t>
            </a:r>
            <a:r>
              <a:rPr lang="hr-HR" sz="2000" b="1" dirty="0">
                <a:solidFill>
                  <a:srgbClr val="0070C0"/>
                </a:solidFill>
                <a:latin typeface="Cambria" panose="02040503050406030204" pitchFamily="18" charset="0"/>
                <a:cs typeface="Arial" pitchFamily="34" charset="0"/>
              </a:rPr>
              <a:t>mogu bilo koju od svojih djelatnosti, osim proizvodnje, povjeriti vanjskim suradnicima</a:t>
            </a:r>
            <a:r>
              <a:rPr lang="hr-HR" sz="2000" b="1" dirty="0">
                <a:latin typeface="Cambria" panose="02040503050406030204" pitchFamily="18" charset="0"/>
                <a:cs typeface="Arial" pitchFamily="34" charset="0"/>
              </a:rPr>
              <a:t>, uključujući društva kćeri, pod uvjetom da je proizvođačka organizacija ili udruženje proizvođačkih organizacija odgovorno za provođenje </a:t>
            </a:r>
            <a:r>
              <a:rPr lang="hr-HR" sz="2000" b="1" dirty="0" err="1">
                <a:latin typeface="Cambria" panose="02040503050406030204" pitchFamily="18" charset="0"/>
                <a:cs typeface="Arial" pitchFamily="34" charset="0"/>
              </a:rPr>
              <a:t>outsourcinga</a:t>
            </a:r>
            <a:r>
              <a:rPr lang="hr-HR" sz="2000" b="1" dirty="0">
                <a:latin typeface="Cambria" panose="02040503050406030204" pitchFamily="18" charset="0"/>
                <a:cs typeface="Arial" pitchFamily="34" charset="0"/>
              </a:rPr>
              <a:t> i za opću kontrolu upravljanja i nadzor poslovnog dogovora za provođenje djelatnosti</a:t>
            </a:r>
          </a:p>
        </p:txBody>
      </p:sp>
    </p:spTree>
    <p:extLst>
      <p:ext uri="{BB962C8B-B14F-4D97-AF65-F5344CB8AC3E}">
        <p14:creationId xmlns:p14="http://schemas.microsoft.com/office/powerpoint/2010/main" val="764473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 anchor="ctr"/>
          <a:lstStyle/>
          <a:p>
            <a:pPr algn="l" latinLnBrk="1"/>
            <a:r>
              <a:rPr lang="hr-HR" sz="3200" b="1" dirty="0">
                <a:solidFill>
                  <a:srgbClr val="FF6600"/>
                </a:solidFill>
                <a:latin typeface="Cambria" panose="02040503050406030204" pitchFamily="18" charset="0"/>
                <a:ea typeface="맑은 고딕" pitchFamily="50" charset="-127"/>
                <a:cs typeface="Arial" pitchFamily="34" charset="0"/>
              </a:rPr>
              <a:t>NADLEŽNA TIJELA 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 lvl="0">
              <a:spcBef>
                <a:spcPts val="0"/>
              </a:spcBef>
              <a:buClr>
                <a:srgbClr val="FDA023">
                  <a:lumMod val="75000"/>
                </a:srgbClr>
              </a:buClr>
              <a:buSzPct val="76000"/>
              <a:buFont typeface="Courier New" panose="02070309020205020404" pitchFamily="49" charset="0"/>
              <a:buChar char="o"/>
            </a:pPr>
            <a:endParaRPr lang="hr-HR" sz="1800" dirty="0" smtClean="0">
              <a:ln w="1905"/>
              <a:solidFill>
                <a:srgbClr val="AAEA25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rebuchet MS" panose="020B0603020202020204" pitchFamily="34" charset="0"/>
            </a:endParaRPr>
          </a:p>
          <a:p>
            <a:pPr lvl="0">
              <a:spcBef>
                <a:spcPts val="0"/>
              </a:spcBef>
              <a:buClr>
                <a:srgbClr val="FDA023">
                  <a:lumMod val="75000"/>
                </a:srgbClr>
              </a:buClr>
              <a:buSzPct val="76000"/>
              <a:buFont typeface="Courier New" panose="02070309020205020404" pitchFamily="49" charset="0"/>
              <a:buChar char="o"/>
            </a:pPr>
            <a:endParaRPr lang="hr-HR" sz="1800" dirty="0">
              <a:ln w="1905"/>
              <a:solidFill>
                <a:srgbClr val="AAEA25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rebuchet MS" panose="020B0603020202020204" pitchFamily="34" charset="0"/>
            </a:endParaRPr>
          </a:p>
          <a:p>
            <a:pPr lvl="0">
              <a:spcBef>
                <a:spcPts val="0"/>
              </a:spcBef>
              <a:buClr>
                <a:srgbClr val="92D050"/>
              </a:buClr>
              <a:buSzPct val="50000"/>
              <a:buFont typeface="Wingdings" panose="05000000000000000000" pitchFamily="2" charset="2"/>
              <a:buChar char="§"/>
            </a:pPr>
            <a:r>
              <a:rPr lang="hr-H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priznavanje proizvođačkih organizacija</a:t>
            </a:r>
          </a:p>
          <a:p>
            <a:pPr lvl="0">
              <a:spcBef>
                <a:spcPts val="0"/>
              </a:spcBef>
              <a:buClr>
                <a:srgbClr val="92D050"/>
              </a:buClr>
              <a:buSzPct val="50000"/>
              <a:buFont typeface="Wingdings" panose="05000000000000000000" pitchFamily="2" charset="2"/>
              <a:buChar char="§"/>
            </a:pPr>
            <a:r>
              <a:rPr lang="hr-H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odobravanje poslovnog plana/operativnog programa </a:t>
            </a:r>
          </a:p>
          <a:p>
            <a:pPr lvl="0">
              <a:spcBef>
                <a:spcPts val="0"/>
              </a:spcBef>
              <a:buClr>
                <a:srgbClr val="92D050"/>
              </a:buClr>
              <a:buSzPct val="50000"/>
              <a:buFont typeface="Wingdings" panose="05000000000000000000" pitchFamily="2" charset="2"/>
              <a:buChar char="§"/>
            </a:pPr>
            <a:r>
              <a:rPr lang="hr-H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inspekcijski nadzor</a:t>
            </a:r>
          </a:p>
          <a:p>
            <a:pPr lvl="0">
              <a:spcBef>
                <a:spcPts val="0"/>
              </a:spcBef>
              <a:buClr>
                <a:srgbClr val="92D050"/>
              </a:buClr>
              <a:buSzPct val="50000"/>
              <a:buFont typeface="Wingdings" panose="05000000000000000000" pitchFamily="2" charset="2"/>
              <a:buChar char="§"/>
            </a:pPr>
            <a:endParaRPr lang="hr-HR" sz="2000" b="1" dirty="0">
              <a:solidFill>
                <a:schemeClr val="tx1">
                  <a:lumMod val="75000"/>
                  <a:lumOff val="25000"/>
                </a:schemeClr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lvl="0">
              <a:spcBef>
                <a:spcPts val="0"/>
              </a:spcBef>
              <a:buClr>
                <a:srgbClr val="92D050"/>
              </a:buClr>
              <a:buSzPct val="50000"/>
              <a:buFont typeface="Wingdings" panose="05000000000000000000" pitchFamily="2" charset="2"/>
              <a:buChar char="§"/>
            </a:pPr>
            <a:endParaRPr lang="hr-HR" sz="2000" b="1" dirty="0">
              <a:solidFill>
                <a:schemeClr val="tx1">
                  <a:lumMod val="75000"/>
                  <a:lumOff val="25000"/>
                </a:schemeClr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lvl="0">
              <a:spcBef>
                <a:spcPts val="0"/>
              </a:spcBef>
              <a:buClr>
                <a:srgbClr val="92D050"/>
              </a:buClr>
              <a:buSzPct val="50000"/>
              <a:buFont typeface="Wingdings" panose="05000000000000000000" pitchFamily="2" charset="2"/>
              <a:buChar char="§"/>
            </a:pPr>
            <a:endParaRPr lang="hr-HR" sz="2000" b="1" dirty="0">
              <a:solidFill>
                <a:schemeClr val="tx1">
                  <a:lumMod val="75000"/>
                  <a:lumOff val="25000"/>
                </a:schemeClr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lvl="0">
              <a:spcBef>
                <a:spcPts val="0"/>
              </a:spcBef>
              <a:buClr>
                <a:srgbClr val="92D050"/>
              </a:buClr>
              <a:buSzPct val="50000"/>
              <a:buFont typeface="Wingdings" panose="05000000000000000000" pitchFamily="2" charset="2"/>
              <a:buChar char="§"/>
            </a:pPr>
            <a:endParaRPr lang="hr-HR" sz="2000" b="1" dirty="0">
              <a:solidFill>
                <a:schemeClr val="tx1">
                  <a:lumMod val="75000"/>
                  <a:lumOff val="25000"/>
                </a:schemeClr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lvl="0">
              <a:spcBef>
                <a:spcPts val="0"/>
              </a:spcBef>
              <a:buClr>
                <a:srgbClr val="92D050"/>
              </a:buClr>
              <a:buSzPct val="50000"/>
              <a:buFont typeface="Wingdings" panose="05000000000000000000" pitchFamily="2" charset="2"/>
              <a:buChar char="§"/>
            </a:pPr>
            <a:endParaRPr lang="hr-HR" sz="2000" b="1" dirty="0">
              <a:solidFill>
                <a:schemeClr val="tx1">
                  <a:lumMod val="75000"/>
                  <a:lumOff val="25000"/>
                </a:schemeClr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lvl="0">
              <a:spcBef>
                <a:spcPts val="0"/>
              </a:spcBef>
              <a:buClr>
                <a:srgbClr val="92D050"/>
              </a:buClr>
              <a:buSzPct val="50000"/>
              <a:buFont typeface="Wingdings" panose="05000000000000000000" pitchFamily="2" charset="2"/>
              <a:buChar char="§"/>
            </a:pPr>
            <a:r>
              <a:rPr lang="hr-H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administrativna kontrola</a:t>
            </a:r>
          </a:p>
          <a:p>
            <a:pPr lvl="0">
              <a:spcBef>
                <a:spcPts val="0"/>
              </a:spcBef>
              <a:buClr>
                <a:srgbClr val="92D050"/>
              </a:buClr>
              <a:buSzPct val="50000"/>
              <a:buFont typeface="Wingdings" panose="05000000000000000000" pitchFamily="2" charset="2"/>
              <a:buChar char="§"/>
            </a:pPr>
            <a:r>
              <a:rPr lang="hr-H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kontrola na terenu</a:t>
            </a:r>
          </a:p>
          <a:p>
            <a:pPr lvl="0">
              <a:spcBef>
                <a:spcPts val="0"/>
              </a:spcBef>
              <a:buClr>
                <a:srgbClr val="92D050"/>
              </a:buClr>
              <a:buSzPct val="50000"/>
              <a:buFont typeface="Wingdings" panose="05000000000000000000" pitchFamily="2" charset="2"/>
              <a:buChar char="§"/>
            </a:pPr>
            <a:r>
              <a:rPr lang="hr-H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isplata potpore</a:t>
            </a:r>
          </a:p>
          <a:p>
            <a:endParaRPr lang="hr-HR" dirty="0"/>
          </a:p>
        </p:txBody>
      </p:sp>
      <p:pic>
        <p:nvPicPr>
          <p:cNvPr id="5" name="Rezervirano mjesto slik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80" r="6180"/>
          <a:stretch>
            <a:fillRect/>
          </a:stretch>
        </p:blipFill>
        <p:spPr>
          <a:xfrm>
            <a:off x="1691678" y="1916832"/>
            <a:ext cx="1584177" cy="2016224"/>
          </a:xfrm>
          <a:prstGeom prst="rect">
            <a:avLst/>
          </a:prstGeo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2" descr="C:\Users\Korisnik\Pictures\logo apprrr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4725144"/>
            <a:ext cx="2736304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7485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z="3200" dirty="0" smtClean="0">
                <a:solidFill>
                  <a:srgbClr val="FF6600"/>
                </a:solidFill>
                <a:latin typeface="Cambria" panose="02040503050406030204" pitchFamily="18" charset="0"/>
                <a:ea typeface="맑은 고딕" pitchFamily="50" charset="-127"/>
              </a:rPr>
              <a:t> POTPORE</a:t>
            </a:r>
            <a:r>
              <a:rPr lang="hr-HR" sz="4400" b="0" cap="all" dirty="0" smtClean="0">
                <a:ln w="0"/>
                <a:gradFill flip="none">
                  <a:gsLst>
                    <a:gs pos="0">
                      <a:srgbClr val="FDA023">
                        <a:tint val="75000"/>
                        <a:shade val="75000"/>
                        <a:satMod val="170000"/>
                      </a:srgbClr>
                    </a:gs>
                    <a:gs pos="49000">
                      <a:srgbClr val="FDA023">
                        <a:tint val="88000"/>
                        <a:shade val="65000"/>
                        <a:satMod val="172000"/>
                      </a:srgbClr>
                    </a:gs>
                    <a:gs pos="50000">
                      <a:srgbClr val="FDA023">
                        <a:shade val="65000"/>
                        <a:satMod val="130000"/>
                      </a:srgbClr>
                    </a:gs>
                    <a:gs pos="92000">
                      <a:srgbClr val="FDA023">
                        <a:shade val="50000"/>
                        <a:satMod val="120000"/>
                      </a:srgbClr>
                    </a:gs>
                    <a:gs pos="100000">
                      <a:srgbClr val="FDA023">
                        <a:shade val="48000"/>
                        <a:satMod val="120000"/>
                      </a:srgb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Constantia"/>
                <a:cs typeface="+mj-cs"/>
              </a:rPr>
              <a:t> </a:t>
            </a:r>
            <a:endParaRPr lang="hr-HR" dirty="0"/>
          </a:p>
        </p:txBody>
      </p:sp>
      <p:sp>
        <p:nvSpPr>
          <p:cNvPr id="4" name="Rezervirano mjesto sadržaja 3"/>
          <p:cNvSpPr>
            <a:spLocks noGrp="1"/>
          </p:cNvSpPr>
          <p:nvPr>
            <p:ph idx="10"/>
          </p:nvPr>
        </p:nvSpPr>
        <p:spPr>
          <a:xfrm>
            <a:off x="467544" y="1916832"/>
            <a:ext cx="8229600" cy="3960440"/>
          </a:xfrm>
        </p:spPr>
        <p:txBody>
          <a:bodyPr/>
          <a:lstStyle/>
          <a:p>
            <a:pPr marL="45720" lvl="0" latinLnBrk="0">
              <a:buClr>
                <a:srgbClr val="C66951"/>
              </a:buClr>
            </a:pPr>
            <a:r>
              <a:rPr lang="hr-HR" sz="2000" b="1" dirty="0" smtClean="0">
                <a:solidFill>
                  <a:srgbClr val="FF6600"/>
                </a:solidFill>
                <a:latin typeface="Cambria" panose="02040503050406030204" pitchFamily="18" charset="0"/>
                <a:ea typeface="맑은 고딕" pitchFamily="50" charset="-127"/>
                <a:cs typeface="Arial" pitchFamily="34" charset="0"/>
              </a:rPr>
              <a:t>DRŽAVNA POTPORA </a:t>
            </a:r>
            <a:r>
              <a:rPr lang="hr-HR" sz="2000" b="1" dirty="0">
                <a:solidFill>
                  <a:srgbClr val="FF6600"/>
                </a:solidFill>
                <a:latin typeface="Cambria" panose="02040503050406030204" pitchFamily="18" charset="0"/>
                <a:ea typeface="맑은 고딕" pitchFamily="50" charset="-127"/>
                <a:cs typeface="Arial" pitchFamily="34" charset="0"/>
              </a:rPr>
              <a:t>(DRŽAVNI PRORAČUN)</a:t>
            </a:r>
          </a:p>
          <a:p>
            <a:pPr marL="708660" lvl="1" indent="-342900" latinLnBrk="0">
              <a:buClr>
                <a:srgbClr val="92D050"/>
              </a:buClr>
              <a:buSzPct val="50000"/>
              <a:buFont typeface="Wingdings" panose="05000000000000000000" pitchFamily="2" charset="2"/>
              <a:buChar char="§"/>
            </a:pPr>
            <a:r>
              <a:rPr lang="hr-H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poslovni plan</a:t>
            </a:r>
          </a:p>
          <a:p>
            <a:pPr marL="708660" lvl="1" indent="-342900" latinLnBrk="0">
              <a:buClr>
                <a:srgbClr val="92D050"/>
              </a:buClr>
              <a:buSzPct val="50000"/>
              <a:buFont typeface="Wingdings" panose="05000000000000000000" pitchFamily="2" charset="2"/>
              <a:buChar char="§"/>
            </a:pPr>
            <a:r>
              <a:rPr lang="hr-HR" sz="2000" b="1" dirty="0">
                <a:solidFill>
                  <a:srgbClr val="0070C0"/>
                </a:solidFill>
                <a:latin typeface="Cambria" panose="02040503050406030204" pitchFamily="18" charset="0"/>
                <a:cs typeface="Arial" pitchFamily="34" charset="0"/>
              </a:rPr>
              <a:t>do 100 % prihvatljivih troškova</a:t>
            </a:r>
          </a:p>
          <a:p>
            <a:pPr marL="45720" lvl="0" latinLnBrk="0">
              <a:buClr>
                <a:srgbClr val="C66951"/>
              </a:buClr>
            </a:pPr>
            <a:endParaRPr lang="hr-HR" sz="1900" cap="all" dirty="0">
              <a:ln w="0"/>
              <a:solidFill>
                <a:srgbClr val="EB5605">
                  <a:lumMod val="50000"/>
                </a:srgbClr>
              </a:solidFill>
              <a:effectLst>
                <a:reflection blurRad="12700" stA="50000" endPos="50000" dist="5000" dir="5400000" sy="-100000" rotWithShape="0"/>
              </a:effectLst>
              <a:latin typeface="Trebuchet MS" panose="020B0603020202020204" pitchFamily="34" charset="0"/>
            </a:endParaRPr>
          </a:p>
          <a:p>
            <a:pPr marL="45720" lvl="0" latinLnBrk="0">
              <a:buClr>
                <a:srgbClr val="C66951"/>
              </a:buClr>
            </a:pPr>
            <a:r>
              <a:rPr lang="hr-HR" sz="2000" b="1" dirty="0" smtClean="0">
                <a:solidFill>
                  <a:srgbClr val="FF6600"/>
                </a:solidFill>
                <a:latin typeface="Cambria" panose="02040503050406030204" pitchFamily="18" charset="0"/>
                <a:ea typeface="맑은 고딕" pitchFamily="50" charset="-127"/>
                <a:cs typeface="Arial" pitchFamily="34" charset="0"/>
              </a:rPr>
              <a:t>RURALNI </a:t>
            </a:r>
            <a:r>
              <a:rPr lang="hr-HR" sz="2000" b="1" dirty="0">
                <a:solidFill>
                  <a:srgbClr val="FF6600"/>
                </a:solidFill>
                <a:latin typeface="Cambria" panose="02040503050406030204" pitchFamily="18" charset="0"/>
                <a:ea typeface="맑은 고딕" pitchFamily="50" charset="-127"/>
                <a:cs typeface="Arial" pitchFamily="34" charset="0"/>
              </a:rPr>
              <a:t>RAZVOJ (EAFRD)</a:t>
            </a:r>
          </a:p>
          <a:p>
            <a:pPr marL="708660" lvl="1" indent="-342900" latinLnBrk="0">
              <a:buClr>
                <a:srgbClr val="92D050"/>
              </a:buClr>
              <a:buSzPct val="50000"/>
              <a:buFont typeface="Wingdings" panose="05000000000000000000" pitchFamily="2" charset="2"/>
              <a:buChar char="§"/>
            </a:pPr>
            <a:r>
              <a:rPr lang="hr-H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poslovni plan</a:t>
            </a:r>
          </a:p>
          <a:p>
            <a:pPr marL="708660" lvl="1" indent="-342900" latinLnBrk="0">
              <a:buClr>
                <a:srgbClr val="92D050"/>
              </a:buClr>
              <a:buSzPct val="50000"/>
              <a:buFont typeface="Wingdings" panose="05000000000000000000" pitchFamily="2" charset="2"/>
              <a:buChar char="§"/>
            </a:pPr>
            <a:r>
              <a:rPr lang="hr-HR" sz="2000" b="1" dirty="0">
                <a:solidFill>
                  <a:srgbClr val="0070C0"/>
                </a:solidFill>
                <a:latin typeface="Cambria" panose="02040503050406030204" pitchFamily="18" charset="0"/>
                <a:cs typeface="Arial" pitchFamily="34" charset="0"/>
              </a:rPr>
              <a:t>do </a:t>
            </a:r>
            <a:r>
              <a:rPr lang="hr-HR" sz="2000" b="1" dirty="0" smtClean="0">
                <a:solidFill>
                  <a:srgbClr val="0070C0"/>
                </a:solidFill>
                <a:latin typeface="Cambria" panose="02040503050406030204" pitchFamily="18" charset="0"/>
                <a:cs typeface="Arial" pitchFamily="34" charset="0"/>
              </a:rPr>
              <a:t>100 </a:t>
            </a:r>
            <a:r>
              <a:rPr lang="hr-HR" sz="2000" b="1" dirty="0">
                <a:solidFill>
                  <a:srgbClr val="0070C0"/>
                </a:solidFill>
                <a:latin typeface="Cambria" panose="02040503050406030204" pitchFamily="18" charset="0"/>
                <a:cs typeface="Arial" pitchFamily="34" charset="0"/>
              </a:rPr>
              <a:t>% prihvatljivih troškova</a:t>
            </a:r>
          </a:p>
          <a:p>
            <a:pPr marL="45720" lvl="0" latinLnBrk="0">
              <a:buClr>
                <a:srgbClr val="C66951"/>
              </a:buClr>
            </a:pPr>
            <a:endParaRPr lang="hr-HR" sz="1900" cap="all" dirty="0">
              <a:ln w="0"/>
              <a:solidFill>
                <a:srgbClr val="EB5605">
                  <a:lumMod val="50000"/>
                </a:srgbClr>
              </a:solidFill>
              <a:effectLst>
                <a:reflection blurRad="12700" stA="50000" endPos="50000" dist="5000" dir="5400000" sy="-100000" rotWithShape="0"/>
              </a:effectLst>
              <a:latin typeface="Trebuchet MS" panose="020B0603020202020204" pitchFamily="34" charset="0"/>
            </a:endParaRPr>
          </a:p>
          <a:p>
            <a:pPr marL="45720" latinLnBrk="0">
              <a:buClr>
                <a:srgbClr val="C66951"/>
              </a:buClr>
            </a:pPr>
            <a:r>
              <a:rPr lang="hr-HR" sz="2000" b="1" dirty="0" smtClean="0">
                <a:solidFill>
                  <a:srgbClr val="FF6600"/>
                </a:solidFill>
                <a:latin typeface="Cambria" panose="02040503050406030204" pitchFamily="18" charset="0"/>
                <a:ea typeface="맑은 고딕" pitchFamily="50" charset="-127"/>
                <a:cs typeface="Arial" pitchFamily="34" charset="0"/>
              </a:rPr>
              <a:t>ZAJEDNIČKA ORGANIZACIJA </a:t>
            </a:r>
            <a:r>
              <a:rPr lang="hr-HR" sz="2000" b="1" dirty="0">
                <a:solidFill>
                  <a:srgbClr val="FF6600"/>
                </a:solidFill>
                <a:latin typeface="Cambria" panose="02040503050406030204" pitchFamily="18" charset="0"/>
                <a:ea typeface="맑은 고딕" pitchFamily="50" charset="-127"/>
                <a:cs typeface="Arial" pitchFamily="34" charset="0"/>
              </a:rPr>
              <a:t>TRŽIŠTA (EAGF)</a:t>
            </a:r>
          </a:p>
          <a:p>
            <a:pPr marL="708660" lvl="1" indent="-342900" latinLnBrk="0">
              <a:buClr>
                <a:srgbClr val="92D050"/>
              </a:buClr>
              <a:buSzPct val="50000"/>
              <a:buFont typeface="Wingdings" panose="05000000000000000000" pitchFamily="2" charset="2"/>
              <a:buChar char="§"/>
            </a:pPr>
            <a:r>
              <a:rPr lang="hr-H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operativni program </a:t>
            </a:r>
          </a:p>
          <a:p>
            <a:pPr marL="708660" lvl="1" indent="-342900" latinLnBrk="0">
              <a:buClr>
                <a:srgbClr val="92D050"/>
              </a:buClr>
              <a:buSzPct val="50000"/>
              <a:buFont typeface="Wingdings" panose="05000000000000000000" pitchFamily="2" charset="2"/>
              <a:buChar char="§"/>
            </a:pPr>
            <a:r>
              <a:rPr lang="hr-HR" sz="2000" b="1" dirty="0">
                <a:solidFill>
                  <a:srgbClr val="0070C0"/>
                </a:solidFill>
                <a:latin typeface="Cambria" panose="02040503050406030204" pitchFamily="18" charset="0"/>
                <a:cs typeface="Arial" pitchFamily="34" charset="0"/>
              </a:rPr>
              <a:t>do 50 % prihvatljivih troškova</a:t>
            </a:r>
          </a:p>
          <a:p>
            <a:endParaRPr lang="hr-HR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2996952"/>
            <a:ext cx="2160240" cy="1584177"/>
          </a:xfrm>
          <a:prstGeom prst="rect">
            <a:avLst/>
          </a:prstGeom>
          <a:noFill/>
          <a:ln w="38100">
            <a:solidFill>
              <a:schemeClr val="accent5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704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dirty="0" smtClean="0">
                <a:solidFill>
                  <a:srgbClr val="FF6600"/>
                </a:solidFill>
                <a:latin typeface="Cambria" panose="02040503050406030204" pitchFamily="18" charset="0"/>
                <a:ea typeface="맑은 고딕" pitchFamily="50" charset="-127"/>
              </a:rPr>
              <a:t>POTPORA IZ DRŽAVNOG PRORAČUNA</a:t>
            </a:r>
            <a:endParaRPr lang="hr-HR" sz="3200" dirty="0">
              <a:solidFill>
                <a:srgbClr val="FF6600"/>
              </a:solidFill>
              <a:latin typeface="Cambria" panose="02040503050406030204" pitchFamily="18" charset="0"/>
              <a:ea typeface="맑은 고딕" pitchFamily="50" charset="-127"/>
            </a:endParaRPr>
          </a:p>
        </p:txBody>
      </p:sp>
      <p:sp>
        <p:nvSpPr>
          <p:cNvPr id="4" name="Rezervirano mjesto sadržaja 3"/>
          <p:cNvSpPr>
            <a:spLocks noGrp="1"/>
          </p:cNvSpPr>
          <p:nvPr>
            <p:ph idx="10"/>
          </p:nvPr>
        </p:nvSpPr>
        <p:spPr>
          <a:xfrm>
            <a:off x="467544" y="1700808"/>
            <a:ext cx="8229600" cy="4176464"/>
          </a:xfrm>
        </p:spPr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r-HR" sz="2000" b="1" dirty="0" smtClean="0">
                <a:solidFill>
                  <a:srgbClr val="FF3300"/>
                </a:solidFill>
                <a:latin typeface="Cambria" panose="02040503050406030204" pitchFamily="18" charset="0"/>
                <a:ea typeface="Times New Roman"/>
                <a:cs typeface="Times New Roman"/>
              </a:rPr>
              <a:t>START-UP POTPORA  </a:t>
            </a:r>
            <a:endParaRPr lang="hr-HR" sz="2000" dirty="0" smtClean="0">
              <a:latin typeface="Cambria" panose="02040503050406030204" pitchFamily="18" charset="0"/>
              <a:ea typeface="Calibri"/>
              <a:cs typeface="Times New Roman"/>
            </a:endParaRPr>
          </a:p>
          <a:p>
            <a:pPr marL="708660" lvl="1" indent="-342900" latinLnBrk="0">
              <a:lnSpc>
                <a:spcPct val="115000"/>
              </a:lnSpc>
              <a:spcAft>
                <a:spcPts val="0"/>
              </a:spcAft>
              <a:buClr>
                <a:srgbClr val="92D050"/>
              </a:buClr>
              <a:buSzPct val="50000"/>
              <a:buFont typeface="Wingdings" panose="05000000000000000000" pitchFamily="2" charset="2"/>
              <a:buChar char="§"/>
            </a:pPr>
            <a:r>
              <a:rPr lang="hr-HR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plaća/e </a:t>
            </a:r>
            <a:r>
              <a:rPr lang="hr-H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administrativnog osoblja </a:t>
            </a:r>
          </a:p>
          <a:p>
            <a:pPr marL="708660" lvl="1" indent="-342900" latinLnBrk="0">
              <a:lnSpc>
                <a:spcPct val="115000"/>
              </a:lnSpc>
              <a:spcAft>
                <a:spcPts val="0"/>
              </a:spcAft>
              <a:buClr>
                <a:srgbClr val="92D050"/>
              </a:buClr>
              <a:buSzPct val="50000"/>
              <a:buFont typeface="Wingdings" panose="05000000000000000000" pitchFamily="2" charset="2"/>
              <a:buChar char="§"/>
            </a:pPr>
            <a:r>
              <a:rPr lang="hr-H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najam uredskog prostora </a:t>
            </a:r>
          </a:p>
          <a:p>
            <a:pPr marL="708660" lvl="1" indent="-342900" latinLnBrk="0">
              <a:lnSpc>
                <a:spcPct val="115000"/>
              </a:lnSpc>
              <a:spcAft>
                <a:spcPts val="0"/>
              </a:spcAft>
              <a:buClr>
                <a:srgbClr val="92D050"/>
              </a:buClr>
              <a:buSzPct val="50000"/>
              <a:buFont typeface="Wingdings" panose="05000000000000000000" pitchFamily="2" charset="2"/>
              <a:buChar char="§"/>
            </a:pPr>
            <a:r>
              <a:rPr lang="hr-H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režije </a:t>
            </a:r>
          </a:p>
          <a:p>
            <a:pPr marL="708660" lvl="1" indent="-342900" latinLnBrk="0">
              <a:lnSpc>
                <a:spcPct val="115000"/>
              </a:lnSpc>
              <a:spcAft>
                <a:spcPts val="0"/>
              </a:spcAft>
              <a:buClr>
                <a:srgbClr val="92D050"/>
              </a:buClr>
              <a:buSzPct val="50000"/>
              <a:buFont typeface="Wingdings" panose="05000000000000000000" pitchFamily="2" charset="2"/>
              <a:buChar char="§"/>
            </a:pPr>
            <a:r>
              <a:rPr lang="hr-H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nabava uredske opreme </a:t>
            </a:r>
          </a:p>
          <a:p>
            <a:pPr marL="708660" lvl="1" indent="-342900" latinLnBrk="0">
              <a:lnSpc>
                <a:spcPct val="115000"/>
              </a:lnSpc>
              <a:spcAft>
                <a:spcPts val="1000"/>
              </a:spcAft>
              <a:buClr>
                <a:srgbClr val="92D050"/>
              </a:buClr>
              <a:buSzPct val="50000"/>
              <a:buFont typeface="Wingdings" panose="05000000000000000000" pitchFamily="2" charset="2"/>
              <a:buChar char="§"/>
            </a:pPr>
            <a:r>
              <a:rPr lang="hr-H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troškovi pravnih usluga i upravnih </a:t>
            </a:r>
            <a:r>
              <a:rPr lang="hr-HR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postupaka</a:t>
            </a:r>
          </a:p>
          <a:p>
            <a:pPr marL="365760" lvl="1" indent="0" latinLnBrk="0">
              <a:lnSpc>
                <a:spcPct val="115000"/>
              </a:lnSpc>
              <a:spcAft>
                <a:spcPts val="1000"/>
              </a:spcAft>
              <a:buClr>
                <a:srgbClr val="92D050"/>
              </a:buClr>
              <a:buSzPct val="50000"/>
              <a:buNone/>
            </a:pPr>
            <a:endParaRPr lang="hr-HR" sz="2000" b="1" dirty="0">
              <a:solidFill>
                <a:schemeClr val="tx1">
                  <a:lumMod val="75000"/>
                  <a:lumOff val="25000"/>
                </a:schemeClr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marL="365760" lvl="1" indent="0" latinLnBrk="0">
              <a:lnSpc>
                <a:spcPct val="115000"/>
              </a:lnSpc>
              <a:spcAft>
                <a:spcPts val="1000"/>
              </a:spcAft>
              <a:buClr>
                <a:srgbClr val="92D050"/>
              </a:buClr>
              <a:buSzPct val="50000"/>
              <a:buNone/>
            </a:pPr>
            <a:r>
              <a:rPr lang="hr-HR" sz="2000" b="1" dirty="0" smtClean="0">
                <a:solidFill>
                  <a:srgbClr val="0070C0"/>
                </a:solidFill>
                <a:latin typeface="Cambria" panose="02040503050406030204" pitchFamily="18" charset="0"/>
                <a:cs typeface="Arial" pitchFamily="34" charset="0"/>
              </a:rPr>
              <a:t>do </a:t>
            </a:r>
            <a:r>
              <a:rPr lang="hr-HR" sz="2000" b="1" dirty="0">
                <a:solidFill>
                  <a:srgbClr val="0070C0"/>
                </a:solidFill>
                <a:latin typeface="Cambria" panose="02040503050406030204" pitchFamily="18" charset="0"/>
                <a:cs typeface="Arial" pitchFamily="34" charset="0"/>
              </a:rPr>
              <a:t>100.000 EUR/godišnje</a:t>
            </a:r>
          </a:p>
          <a:p>
            <a:pPr marL="708660" lvl="1" indent="-342900" latinLnBrk="0">
              <a:lnSpc>
                <a:spcPct val="115000"/>
              </a:lnSpc>
              <a:spcAft>
                <a:spcPts val="1000"/>
              </a:spcAft>
              <a:buClr>
                <a:srgbClr val="92D050"/>
              </a:buClr>
              <a:buSzPct val="50000"/>
              <a:buFont typeface="Wingdings" panose="05000000000000000000" pitchFamily="2" charset="2"/>
              <a:buChar char="§"/>
            </a:pPr>
            <a:endParaRPr lang="hr-HR" sz="2000" b="1" dirty="0" smtClean="0">
              <a:solidFill>
                <a:schemeClr val="tx1">
                  <a:lumMod val="75000"/>
                  <a:lumOff val="25000"/>
                </a:schemeClr>
              </a:solidFill>
              <a:latin typeface="Cambria" panose="02040503050406030204" pitchFamily="18" charset="0"/>
              <a:cs typeface="Arial" pitchFamily="34" charset="0"/>
            </a:endParaRPr>
          </a:p>
        </p:txBody>
      </p:sp>
      <p:pic>
        <p:nvPicPr>
          <p:cNvPr id="5" name="Picture 2" descr="http://innovationmanagement.se/wp-content/uploads/2011/03/large-firms-and-the-growth-of-start-up-culture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844824"/>
            <a:ext cx="2088232" cy="2016224"/>
          </a:xfrm>
          <a:prstGeom prst="rect">
            <a:avLst/>
          </a:prstGeom>
          <a:noFill/>
          <a:ln w="19050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3615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dirty="0">
                <a:solidFill>
                  <a:srgbClr val="FF6600"/>
                </a:solidFill>
                <a:latin typeface="Cambria" panose="02040503050406030204" pitchFamily="18" charset="0"/>
                <a:ea typeface="맑은 고딕" pitchFamily="50" charset="-127"/>
              </a:rPr>
              <a:t>POTPORA IZ DRŽAVNOG PRORAČUNA</a:t>
            </a:r>
            <a:endParaRPr lang="hr-HR" dirty="0"/>
          </a:p>
        </p:txBody>
      </p:sp>
      <p:sp>
        <p:nvSpPr>
          <p:cNvPr id="4" name="Rezervirano mjesto sadržaja 3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pPr lvl="0" algn="just">
              <a:spcAft>
                <a:spcPts val="0"/>
              </a:spcAft>
              <a:buClr>
                <a:srgbClr val="92D050"/>
              </a:buClr>
              <a:buSzPct val="50000"/>
            </a:pPr>
            <a:endParaRPr lang="hr-HR" sz="2000" b="1" dirty="0" smtClean="0">
              <a:latin typeface="Cambria" panose="02040503050406030204" pitchFamily="18" charset="0"/>
              <a:cs typeface="Arial" pitchFamily="34" charset="0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  <a:buClr>
                <a:srgbClr val="92D050"/>
              </a:buClr>
              <a:buSzPct val="50000"/>
            </a:pPr>
            <a:r>
              <a:rPr lang="hr-HR" sz="2000" b="1" dirty="0" smtClean="0">
                <a:solidFill>
                  <a:srgbClr val="FF3300"/>
                </a:solidFill>
                <a:latin typeface="Cambria" panose="02040503050406030204" pitchFamily="18" charset="0"/>
                <a:ea typeface="Times New Roman"/>
                <a:cs typeface="Times New Roman"/>
              </a:rPr>
              <a:t>UVJETI ZA DODJELJIVANJE POTPORE</a:t>
            </a:r>
          </a:p>
          <a:p>
            <a:pPr lvl="1" algn="just">
              <a:buClr>
                <a:srgbClr val="92D050"/>
              </a:buClr>
              <a:buSzPct val="50000"/>
              <a:buFont typeface="Wingdings"/>
              <a:buChar char=""/>
            </a:pPr>
            <a:r>
              <a:rPr lang="hr-HR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službeno </a:t>
            </a:r>
            <a:r>
              <a:rPr lang="hr-H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priznata proizvođačka organizacija </a:t>
            </a:r>
          </a:p>
          <a:p>
            <a:pPr lvl="1" algn="just">
              <a:buClr>
                <a:srgbClr val="92D050"/>
              </a:buClr>
              <a:buSzPct val="50000"/>
              <a:buFont typeface="Wingdings"/>
              <a:buChar char=""/>
            </a:pPr>
            <a:r>
              <a:rPr lang="hr-H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odobreni poslovni plan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460893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dirty="0" smtClean="0">
                <a:solidFill>
                  <a:srgbClr val="FF6600"/>
                </a:solidFill>
                <a:latin typeface="Cambria" panose="02040503050406030204" pitchFamily="18" charset="0"/>
                <a:ea typeface="맑은 고딕" pitchFamily="50" charset="-127"/>
              </a:rPr>
              <a:t>POTPORA IZ EAFRD</a:t>
            </a:r>
            <a:endParaRPr lang="hr-HR" dirty="0"/>
          </a:p>
        </p:txBody>
      </p:sp>
      <p:sp>
        <p:nvSpPr>
          <p:cNvPr id="4" name="Rezervirano mjesto sadržaja 3"/>
          <p:cNvSpPr>
            <a:spLocks noGrp="1"/>
          </p:cNvSpPr>
          <p:nvPr>
            <p:ph idx="10"/>
          </p:nvPr>
        </p:nvSpPr>
        <p:spPr>
          <a:xfrm>
            <a:off x="467544" y="2060848"/>
            <a:ext cx="8229600" cy="4104456"/>
          </a:xfrm>
        </p:spPr>
        <p:txBody>
          <a:bodyPr/>
          <a:lstStyle/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hr-HR" sz="2000" b="1" dirty="0">
                <a:solidFill>
                  <a:srgbClr val="FF3300"/>
                </a:solidFill>
                <a:latin typeface="Cambria" panose="02040503050406030204" pitchFamily="18" charset="0"/>
                <a:ea typeface="Times New Roman"/>
                <a:cs typeface="Times New Roman"/>
              </a:rPr>
              <a:t>START-UP POTPORA  </a:t>
            </a:r>
            <a:endParaRPr lang="hr-HR" sz="2000" dirty="0">
              <a:solidFill>
                <a:prstClr val="black">
                  <a:lumMod val="75000"/>
                  <a:lumOff val="25000"/>
                </a:prstClr>
              </a:solidFill>
              <a:latin typeface="Cambria" panose="02040503050406030204" pitchFamily="18" charset="0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800"/>
              <a:buFont typeface="Wingdings"/>
              <a:buChar char=""/>
            </a:pPr>
            <a:r>
              <a:rPr lang="hr-HR" sz="2000" b="1" dirty="0">
                <a:latin typeface="Cambria" panose="02040503050406030204" pitchFamily="18" charset="0"/>
                <a:cs typeface="Arial" pitchFamily="34" charset="0"/>
              </a:rPr>
              <a:t>administrativni troškovi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800"/>
              <a:buFont typeface="Wingdings"/>
              <a:buChar char=""/>
            </a:pPr>
            <a:r>
              <a:rPr lang="hr-HR" sz="2000" b="1" dirty="0">
                <a:latin typeface="Cambria" panose="02040503050406030204" pitchFamily="18" charset="0"/>
                <a:cs typeface="Arial" pitchFamily="34" charset="0"/>
              </a:rPr>
              <a:t>troškovi najma, režija i uređenja uredskog prostora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800"/>
              <a:buFont typeface="Wingdings"/>
              <a:buChar char=""/>
            </a:pPr>
            <a:r>
              <a:rPr lang="hr-HR" sz="2000" b="1" dirty="0">
                <a:latin typeface="Cambria" panose="02040503050406030204" pitchFamily="18" charset="0"/>
                <a:cs typeface="Arial" pitchFamily="34" charset="0"/>
              </a:rPr>
              <a:t>troškovi (koncentriranja proizvoda) udruženog stavljanja na tržište (plasiranja) proizvoda vlastitih članova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800"/>
              <a:buFont typeface="Wingdings"/>
              <a:buChar char=""/>
            </a:pPr>
            <a:r>
              <a:rPr lang="hr-HR" sz="2000" b="1" dirty="0">
                <a:latin typeface="Cambria" panose="02040503050406030204" pitchFamily="18" charset="0"/>
                <a:cs typeface="Arial" pitchFamily="34" charset="0"/>
              </a:rPr>
              <a:t>troškovi pripreme proizvoda za prodaju, objedinjavanje ponude, prodaje i opskrbu kupaca na veliko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800"/>
              <a:buFont typeface="Wingdings"/>
              <a:buChar char=""/>
            </a:pPr>
            <a:r>
              <a:rPr lang="hr-HR" sz="2000" b="1" dirty="0">
                <a:latin typeface="Cambria" panose="02040503050406030204" pitchFamily="18" charset="0"/>
                <a:cs typeface="Arial" pitchFamily="34" charset="0"/>
              </a:rPr>
              <a:t>kupnja informatičke opreme i tehnologije</a:t>
            </a: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SzPts val="800"/>
              <a:buFont typeface="Wingdings"/>
              <a:buChar char=""/>
            </a:pPr>
            <a:r>
              <a:rPr lang="hr-HR" sz="2000" b="1" dirty="0">
                <a:latin typeface="Cambria" panose="02040503050406030204" pitchFamily="18" charset="0"/>
                <a:cs typeface="Arial" pitchFamily="34" charset="0"/>
              </a:rPr>
              <a:t>trošak bruto plaća zaposlenih djelatnika </a:t>
            </a:r>
            <a:r>
              <a:rPr lang="hr-HR" sz="2000" b="1" dirty="0" smtClean="0">
                <a:latin typeface="Cambria" panose="02040503050406030204" pitchFamily="18" charset="0"/>
                <a:cs typeface="Arial" pitchFamily="34" charset="0"/>
              </a:rPr>
              <a:t>i/ili troškovi </a:t>
            </a:r>
            <a:r>
              <a:rPr lang="hr-HR" sz="2000" b="1" dirty="0" err="1" smtClean="0">
                <a:latin typeface="Cambria" panose="02040503050406030204" pitchFamily="18" charset="0"/>
                <a:cs typeface="Arial" pitchFamily="34" charset="0"/>
              </a:rPr>
              <a:t>zajednič</a:t>
            </a:r>
            <a:r>
              <a:rPr lang="hr-HR" sz="2000" b="1" dirty="0" smtClean="0">
                <a:latin typeface="Cambria" panose="02040503050406030204" pitchFamily="18" charset="0"/>
                <a:cs typeface="Arial" pitchFamily="34" charset="0"/>
              </a:rPr>
              <a:t>-kog </a:t>
            </a:r>
            <a:r>
              <a:rPr lang="hr-HR" sz="2000" b="1" dirty="0">
                <a:latin typeface="Cambria" panose="02040503050406030204" pitchFamily="18" charset="0"/>
                <a:cs typeface="Arial" pitchFamily="34" charset="0"/>
              </a:rPr>
              <a:t>nastupa na tržištu proizvođačke </a:t>
            </a:r>
            <a:r>
              <a:rPr lang="hr-HR" sz="2000" b="1" dirty="0" smtClean="0">
                <a:latin typeface="Cambria" panose="02040503050406030204" pitchFamily="18" charset="0"/>
                <a:cs typeface="Arial" pitchFamily="34" charset="0"/>
              </a:rPr>
              <a:t>organizacije </a:t>
            </a:r>
          </a:p>
          <a:p>
            <a:pPr lvl="0">
              <a:lnSpc>
                <a:spcPct val="115000"/>
              </a:lnSpc>
              <a:spcAft>
                <a:spcPts val="1000"/>
              </a:spcAft>
              <a:buSzPts val="800"/>
            </a:pPr>
            <a:endParaRPr lang="hr-HR" sz="2000" b="1" dirty="0" smtClean="0">
              <a:latin typeface="Cambria" panose="02040503050406030204" pitchFamily="18" charset="0"/>
              <a:cs typeface="Arial" pitchFamily="34" charset="0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  <a:buSzPts val="800"/>
            </a:pPr>
            <a:endParaRPr lang="hr-HR" sz="2000" b="1" dirty="0">
              <a:latin typeface="Cambria" panose="02040503050406030204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8488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dirty="0">
                <a:solidFill>
                  <a:srgbClr val="FF6600"/>
                </a:solidFill>
                <a:latin typeface="Cambria" panose="02040503050406030204" pitchFamily="18" charset="0"/>
                <a:ea typeface="맑은 고딕" pitchFamily="50" charset="-127"/>
              </a:rPr>
              <a:t>POTPORA IZ EAFRD</a:t>
            </a:r>
            <a:endParaRPr lang="hr-HR" dirty="0"/>
          </a:p>
        </p:txBody>
      </p:sp>
      <p:sp>
        <p:nvSpPr>
          <p:cNvPr id="4" name="Rezervirano mjesto sadržaja 3"/>
          <p:cNvSpPr>
            <a:spLocks noGrp="1"/>
          </p:cNvSpPr>
          <p:nvPr>
            <p:ph idx="10"/>
          </p:nvPr>
        </p:nvSpPr>
        <p:spPr>
          <a:xfrm>
            <a:off x="467544" y="1916832"/>
            <a:ext cx="8229600" cy="3960440"/>
          </a:xfrm>
        </p:spPr>
        <p:txBody>
          <a:bodyPr/>
          <a:lstStyle/>
          <a:p>
            <a:pPr marL="342900" lvl="0" indent="-342900" latinLnBrk="0">
              <a:buClr>
                <a:srgbClr val="92D050"/>
              </a:buClr>
              <a:buSzPct val="50000"/>
              <a:buFont typeface="Wingdings" panose="05000000000000000000" pitchFamily="2" charset="2"/>
              <a:buChar char="§"/>
            </a:pPr>
            <a:endParaRPr lang="hr-HR" sz="2000" b="1" dirty="0" smtClean="0">
              <a:latin typeface="Cambria" panose="02040503050406030204" pitchFamily="18" charset="0"/>
              <a:cs typeface="Arial" pitchFamily="34" charset="0"/>
            </a:endParaRPr>
          </a:p>
          <a:p>
            <a:pPr marL="342900" lvl="0" indent="-342900" latinLnBrk="0">
              <a:buClr>
                <a:srgbClr val="92D050"/>
              </a:buClr>
              <a:buSzPct val="50000"/>
              <a:buFont typeface="Wingdings" panose="05000000000000000000" pitchFamily="2" charset="2"/>
              <a:buChar char="§"/>
            </a:pPr>
            <a:r>
              <a:rPr lang="hr-HR" sz="2000" b="1" dirty="0" smtClean="0">
                <a:latin typeface="Cambria" panose="02040503050406030204" pitchFamily="18" charset="0"/>
                <a:cs typeface="Arial" pitchFamily="34" charset="0"/>
              </a:rPr>
              <a:t>1</a:t>
            </a:r>
            <a:r>
              <a:rPr lang="hr-HR" sz="2000" b="1" dirty="0">
                <a:latin typeface="Cambria" panose="02040503050406030204" pitchFamily="18" charset="0"/>
                <a:cs typeface="Arial" pitchFamily="34" charset="0"/>
              </a:rPr>
              <a:t>. </a:t>
            </a:r>
            <a:r>
              <a:rPr lang="sv-SE" sz="2000" b="1" dirty="0">
                <a:latin typeface="Cambria" panose="02040503050406030204" pitchFamily="18" charset="0"/>
                <a:cs typeface="Arial" pitchFamily="34" charset="0"/>
              </a:rPr>
              <a:t>godina </a:t>
            </a:r>
            <a:r>
              <a:rPr lang="sv-SE" sz="2000" b="1" dirty="0">
                <a:solidFill>
                  <a:srgbClr val="FF3300"/>
                </a:solidFill>
                <a:latin typeface="Cambria" panose="02040503050406030204" pitchFamily="18" charset="0"/>
                <a:ea typeface="Times New Roman"/>
                <a:cs typeface="Times New Roman"/>
              </a:rPr>
              <a:t>10 % </a:t>
            </a:r>
            <a:r>
              <a:rPr lang="hr-HR" sz="2000" b="1" dirty="0">
                <a:solidFill>
                  <a:srgbClr val="FF3300"/>
                </a:solidFill>
                <a:latin typeface="Cambria" panose="02040503050406030204" pitchFamily="18" charset="0"/>
                <a:ea typeface="Times New Roman"/>
                <a:cs typeface="Times New Roman"/>
              </a:rPr>
              <a:t>VUP</a:t>
            </a:r>
            <a:endParaRPr lang="sv-SE" sz="2000" b="1" dirty="0">
              <a:solidFill>
                <a:srgbClr val="FF3300"/>
              </a:solidFill>
              <a:latin typeface="Cambria" panose="02040503050406030204" pitchFamily="18" charset="0"/>
              <a:ea typeface="Times New Roman"/>
              <a:cs typeface="Times New Roman"/>
            </a:endParaRPr>
          </a:p>
          <a:p>
            <a:pPr marL="342900" lvl="0" indent="-342900" latinLnBrk="0">
              <a:buClr>
                <a:srgbClr val="92D050"/>
              </a:buClr>
              <a:buSzPct val="50000"/>
              <a:buFont typeface="Wingdings" panose="05000000000000000000" pitchFamily="2" charset="2"/>
              <a:buChar char="§"/>
            </a:pPr>
            <a:r>
              <a:rPr lang="hr-HR" sz="2000" b="1" dirty="0">
                <a:latin typeface="Cambria" panose="02040503050406030204" pitchFamily="18" charset="0"/>
                <a:cs typeface="Arial" pitchFamily="34" charset="0"/>
              </a:rPr>
              <a:t>2. </a:t>
            </a:r>
            <a:r>
              <a:rPr lang="sv-SE" sz="2000" b="1" dirty="0">
                <a:latin typeface="Cambria" panose="02040503050406030204" pitchFamily="18" charset="0"/>
                <a:cs typeface="Arial" pitchFamily="34" charset="0"/>
              </a:rPr>
              <a:t>godina </a:t>
            </a:r>
            <a:r>
              <a:rPr lang="sv-SE" sz="2000" b="1" dirty="0">
                <a:solidFill>
                  <a:srgbClr val="FF3300"/>
                </a:solidFill>
                <a:latin typeface="Cambria" panose="02040503050406030204" pitchFamily="18" charset="0"/>
                <a:ea typeface="Times New Roman"/>
                <a:cs typeface="Times New Roman"/>
              </a:rPr>
              <a:t>9 % </a:t>
            </a:r>
            <a:r>
              <a:rPr lang="hr-HR" sz="2000" b="1" dirty="0">
                <a:solidFill>
                  <a:srgbClr val="FF3300"/>
                </a:solidFill>
                <a:latin typeface="Cambria" panose="02040503050406030204" pitchFamily="18" charset="0"/>
                <a:ea typeface="Times New Roman"/>
                <a:cs typeface="Times New Roman"/>
              </a:rPr>
              <a:t>VUP</a:t>
            </a:r>
            <a:endParaRPr lang="sv-SE" sz="2000" b="1" dirty="0">
              <a:solidFill>
                <a:srgbClr val="FF3300"/>
              </a:solidFill>
              <a:latin typeface="Cambria" panose="02040503050406030204" pitchFamily="18" charset="0"/>
              <a:ea typeface="Times New Roman"/>
              <a:cs typeface="Times New Roman"/>
            </a:endParaRPr>
          </a:p>
          <a:p>
            <a:pPr marL="342900" lvl="0" indent="-342900" latinLnBrk="0">
              <a:buClr>
                <a:srgbClr val="92D050"/>
              </a:buClr>
              <a:buSzPct val="50000"/>
              <a:buFont typeface="Wingdings" panose="05000000000000000000" pitchFamily="2" charset="2"/>
              <a:buChar char="§"/>
            </a:pPr>
            <a:r>
              <a:rPr lang="hr-HR" sz="2000" b="1" dirty="0">
                <a:latin typeface="Cambria" panose="02040503050406030204" pitchFamily="18" charset="0"/>
                <a:cs typeface="Arial" pitchFamily="34" charset="0"/>
              </a:rPr>
              <a:t>3. </a:t>
            </a:r>
            <a:r>
              <a:rPr lang="sv-SE" sz="2000" b="1" dirty="0">
                <a:latin typeface="Cambria" panose="02040503050406030204" pitchFamily="18" charset="0"/>
                <a:cs typeface="Arial" pitchFamily="34" charset="0"/>
              </a:rPr>
              <a:t>godina </a:t>
            </a:r>
            <a:r>
              <a:rPr lang="sv-SE" sz="2000" b="1" dirty="0">
                <a:solidFill>
                  <a:srgbClr val="FF3300"/>
                </a:solidFill>
                <a:latin typeface="Cambria" panose="02040503050406030204" pitchFamily="18" charset="0"/>
                <a:ea typeface="Times New Roman"/>
                <a:cs typeface="Times New Roman"/>
              </a:rPr>
              <a:t>8 % </a:t>
            </a:r>
            <a:r>
              <a:rPr lang="hr-HR" sz="2000" b="1" dirty="0">
                <a:solidFill>
                  <a:srgbClr val="FF3300"/>
                </a:solidFill>
                <a:latin typeface="Cambria" panose="02040503050406030204" pitchFamily="18" charset="0"/>
                <a:ea typeface="Times New Roman"/>
                <a:cs typeface="Times New Roman"/>
              </a:rPr>
              <a:t>VUP</a:t>
            </a:r>
            <a:endParaRPr lang="sv-SE" sz="2000" b="1" dirty="0">
              <a:solidFill>
                <a:srgbClr val="FF3300"/>
              </a:solidFill>
              <a:latin typeface="Cambria" panose="02040503050406030204" pitchFamily="18" charset="0"/>
              <a:ea typeface="Times New Roman"/>
              <a:cs typeface="Times New Roman"/>
            </a:endParaRPr>
          </a:p>
          <a:p>
            <a:pPr marL="342900" lvl="0" indent="-342900" latinLnBrk="0">
              <a:buClr>
                <a:srgbClr val="92D050"/>
              </a:buClr>
              <a:buSzPct val="50000"/>
              <a:buFont typeface="Wingdings" panose="05000000000000000000" pitchFamily="2" charset="2"/>
              <a:buChar char="§"/>
            </a:pPr>
            <a:r>
              <a:rPr lang="hr-HR" sz="2000" b="1" dirty="0">
                <a:latin typeface="Cambria" panose="02040503050406030204" pitchFamily="18" charset="0"/>
                <a:cs typeface="Arial" pitchFamily="34" charset="0"/>
              </a:rPr>
              <a:t>4. </a:t>
            </a:r>
            <a:r>
              <a:rPr lang="sv-SE" sz="2000" b="1" dirty="0">
                <a:latin typeface="Cambria" panose="02040503050406030204" pitchFamily="18" charset="0"/>
                <a:cs typeface="Arial" pitchFamily="34" charset="0"/>
              </a:rPr>
              <a:t>godina </a:t>
            </a:r>
            <a:r>
              <a:rPr lang="sv-SE" sz="2000" b="1" dirty="0">
                <a:solidFill>
                  <a:srgbClr val="FF3300"/>
                </a:solidFill>
                <a:latin typeface="Cambria" panose="02040503050406030204" pitchFamily="18" charset="0"/>
                <a:ea typeface="Times New Roman"/>
                <a:cs typeface="Times New Roman"/>
              </a:rPr>
              <a:t>7 % </a:t>
            </a:r>
            <a:r>
              <a:rPr lang="hr-HR" sz="2000" b="1" dirty="0">
                <a:solidFill>
                  <a:srgbClr val="FF3300"/>
                </a:solidFill>
                <a:latin typeface="Cambria" panose="02040503050406030204" pitchFamily="18" charset="0"/>
                <a:ea typeface="Times New Roman"/>
                <a:cs typeface="Times New Roman"/>
              </a:rPr>
              <a:t>VUP</a:t>
            </a:r>
            <a:endParaRPr lang="sv-SE" sz="2000" b="1" dirty="0">
              <a:solidFill>
                <a:srgbClr val="FF3300"/>
              </a:solidFill>
              <a:latin typeface="Cambria" panose="02040503050406030204" pitchFamily="18" charset="0"/>
              <a:ea typeface="Times New Roman"/>
              <a:cs typeface="Times New Roman"/>
            </a:endParaRPr>
          </a:p>
          <a:p>
            <a:pPr marL="342900" lvl="0" indent="-342900" latinLnBrk="0">
              <a:buClr>
                <a:srgbClr val="92D050"/>
              </a:buClr>
              <a:buSzPct val="50000"/>
              <a:buFont typeface="Wingdings" panose="05000000000000000000" pitchFamily="2" charset="2"/>
              <a:buChar char="§"/>
            </a:pPr>
            <a:r>
              <a:rPr lang="hr-HR" sz="2000" b="1" dirty="0">
                <a:latin typeface="Cambria" panose="02040503050406030204" pitchFamily="18" charset="0"/>
                <a:cs typeface="Arial" pitchFamily="34" charset="0"/>
              </a:rPr>
              <a:t>5. </a:t>
            </a:r>
            <a:r>
              <a:rPr lang="sv-SE" sz="2000" b="1" dirty="0">
                <a:latin typeface="Cambria" panose="02040503050406030204" pitchFamily="18" charset="0"/>
                <a:cs typeface="Arial" pitchFamily="34" charset="0"/>
              </a:rPr>
              <a:t>godina </a:t>
            </a:r>
            <a:r>
              <a:rPr lang="sv-SE" sz="2000" b="1" dirty="0">
                <a:solidFill>
                  <a:srgbClr val="FF3300"/>
                </a:solidFill>
                <a:latin typeface="Cambria" panose="02040503050406030204" pitchFamily="18" charset="0"/>
                <a:ea typeface="Times New Roman"/>
                <a:cs typeface="Times New Roman"/>
              </a:rPr>
              <a:t>6 % </a:t>
            </a:r>
            <a:r>
              <a:rPr lang="hr-HR" sz="2000" b="1" dirty="0">
                <a:solidFill>
                  <a:srgbClr val="FF3300"/>
                </a:solidFill>
                <a:latin typeface="Cambria" panose="02040503050406030204" pitchFamily="18" charset="0"/>
                <a:ea typeface="Times New Roman"/>
                <a:cs typeface="Times New Roman"/>
              </a:rPr>
              <a:t>VUP</a:t>
            </a:r>
            <a:endParaRPr lang="sv-SE" sz="2000" b="1" dirty="0">
              <a:solidFill>
                <a:srgbClr val="FF3300"/>
              </a:solidFill>
              <a:latin typeface="Cambria" panose="02040503050406030204" pitchFamily="18" charset="0"/>
              <a:ea typeface="Times New Roman"/>
              <a:cs typeface="Times New Roman"/>
            </a:endParaRPr>
          </a:p>
          <a:p>
            <a:pPr marL="365760" lvl="1" indent="0" latinLnBrk="0">
              <a:lnSpc>
                <a:spcPct val="115000"/>
              </a:lnSpc>
              <a:buClr>
                <a:srgbClr val="92D050"/>
              </a:buClr>
              <a:buSzPct val="50000"/>
              <a:buNone/>
              <a:tabLst>
                <a:tab pos="177165" algn="l"/>
              </a:tabLst>
            </a:pPr>
            <a:endParaRPr lang="hr-HR" sz="2000" b="1" dirty="0">
              <a:latin typeface="Cambria" panose="02040503050406030204" pitchFamily="18" charset="0"/>
              <a:cs typeface="Arial" pitchFamily="34" charset="0"/>
            </a:endParaRPr>
          </a:p>
          <a:p>
            <a:pPr marL="365760" lvl="1" indent="0" latinLnBrk="0">
              <a:lnSpc>
                <a:spcPct val="115000"/>
              </a:lnSpc>
              <a:buClr>
                <a:srgbClr val="92D050"/>
              </a:buClr>
              <a:buSzPct val="50000"/>
              <a:buNone/>
              <a:tabLst>
                <a:tab pos="177165" algn="l"/>
              </a:tabLst>
            </a:pPr>
            <a:endParaRPr lang="hr-HR" sz="2000" b="1" dirty="0">
              <a:solidFill>
                <a:srgbClr val="0070C0"/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marL="365760" lvl="1" indent="0" latinLnBrk="0">
              <a:lnSpc>
                <a:spcPct val="115000"/>
              </a:lnSpc>
              <a:buClr>
                <a:srgbClr val="92D050"/>
              </a:buClr>
              <a:buSzPct val="50000"/>
              <a:buNone/>
              <a:tabLst>
                <a:tab pos="177165" algn="l"/>
              </a:tabLst>
            </a:pPr>
            <a:r>
              <a:rPr lang="hr-HR" sz="2000" b="1" dirty="0" smtClean="0">
                <a:solidFill>
                  <a:srgbClr val="0070C0"/>
                </a:solidFill>
                <a:latin typeface="Cambria" panose="02040503050406030204" pitchFamily="18" charset="0"/>
                <a:cs typeface="Arial" pitchFamily="34" charset="0"/>
              </a:rPr>
              <a:t>do 100.000 EUR/godišnje</a:t>
            </a:r>
            <a:endParaRPr lang="hr-HR" sz="2000" b="1" dirty="0">
              <a:solidFill>
                <a:srgbClr val="0070C0"/>
              </a:solidFill>
              <a:latin typeface="Cambria" panose="02040503050406030204" pitchFamily="18" charset="0"/>
              <a:cs typeface="Arial" pitchFamily="34" charset="0"/>
            </a:endParaRP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024845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dirty="0">
                <a:solidFill>
                  <a:srgbClr val="FF6600"/>
                </a:solidFill>
                <a:latin typeface="Cambria" panose="02040503050406030204" pitchFamily="18" charset="0"/>
                <a:ea typeface="맑은 고딕" pitchFamily="50" charset="-127"/>
              </a:rPr>
              <a:t>POTPORA IZ </a:t>
            </a:r>
            <a:r>
              <a:rPr lang="pl-PL" sz="3200" dirty="0" smtClean="0">
                <a:solidFill>
                  <a:srgbClr val="FF6600"/>
                </a:solidFill>
                <a:latin typeface="Cambria" panose="02040503050406030204" pitchFamily="18" charset="0"/>
                <a:ea typeface="맑은 고딕" pitchFamily="50" charset="-127"/>
              </a:rPr>
              <a:t>EAFRD</a:t>
            </a:r>
            <a:endParaRPr lang="hr-HR" dirty="0"/>
          </a:p>
        </p:txBody>
      </p:sp>
      <p:sp>
        <p:nvSpPr>
          <p:cNvPr id="4" name="Rezervirano mjesto sadržaja 3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pPr lvl="0">
              <a:lnSpc>
                <a:spcPct val="115000"/>
              </a:lnSpc>
              <a:spcAft>
                <a:spcPts val="1000"/>
              </a:spcAft>
              <a:buClr>
                <a:srgbClr val="92D050"/>
              </a:buClr>
              <a:buSzPct val="50000"/>
            </a:pPr>
            <a:r>
              <a:rPr lang="hr-HR" sz="2000" b="1" dirty="0">
                <a:solidFill>
                  <a:srgbClr val="FF3300"/>
                </a:solidFill>
                <a:latin typeface="Cambria" panose="02040503050406030204" pitchFamily="18" charset="0"/>
                <a:ea typeface="Times New Roman"/>
                <a:cs typeface="Times New Roman"/>
              </a:rPr>
              <a:t>UVJETI ZA DODJELJIVANJE POTPORE</a:t>
            </a:r>
          </a:p>
          <a:p>
            <a:pPr lvl="1" algn="just">
              <a:buClr>
                <a:srgbClr val="92D050"/>
              </a:buClr>
              <a:buSzPct val="50000"/>
              <a:buFont typeface="Wingdings"/>
              <a:buChar char=""/>
            </a:pPr>
            <a:r>
              <a:rPr lang="hr-HR" sz="20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službeno priznata proizvođačka organizacija </a:t>
            </a:r>
          </a:p>
          <a:p>
            <a:pPr lvl="1" algn="just">
              <a:buClr>
                <a:srgbClr val="92D050"/>
              </a:buClr>
              <a:buSzPct val="50000"/>
              <a:buFont typeface="Wingdings"/>
              <a:buChar char=""/>
            </a:pPr>
            <a:r>
              <a:rPr lang="hr-HR" sz="20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odobreni poslovni </a:t>
            </a:r>
            <a:r>
              <a:rPr lang="hr-HR" sz="20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plan</a:t>
            </a:r>
          </a:p>
          <a:p>
            <a:pPr lvl="1" algn="just">
              <a:buClr>
                <a:srgbClr val="92D050"/>
              </a:buClr>
              <a:buSzPct val="50000"/>
              <a:buFont typeface="Wingdings"/>
              <a:buChar char=""/>
            </a:pPr>
            <a:r>
              <a:rPr lang="hr-HR" sz="20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v</a:t>
            </a:r>
            <a:r>
              <a:rPr lang="hr-HR" sz="20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rijednost utržene proizvodnje</a:t>
            </a:r>
            <a:endParaRPr lang="hr-HR" sz="2000" b="1" dirty="0">
              <a:solidFill>
                <a:prstClr val="black">
                  <a:lumMod val="75000"/>
                  <a:lumOff val="25000"/>
                </a:prstClr>
              </a:solidFill>
              <a:latin typeface="Cambria" panose="02040503050406030204" pitchFamily="18" charset="0"/>
              <a:cs typeface="Arial" pitchFamily="34" charset="0"/>
            </a:endParaRP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835314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Aft>
                <a:spcPts val="0"/>
              </a:spcAft>
            </a:pPr>
            <a:r>
              <a:rPr lang="hr-HR" sz="2400" dirty="0" smtClean="0">
                <a:solidFill>
                  <a:srgbClr val="FFC000"/>
                </a:solidFill>
                <a:latin typeface="Cambria"/>
                <a:ea typeface="Times New Roman"/>
                <a:cs typeface="Times New Roman"/>
              </a:rPr>
              <a:t/>
            </a:r>
            <a:br>
              <a:rPr lang="hr-HR" sz="2400" dirty="0" smtClean="0">
                <a:solidFill>
                  <a:srgbClr val="FFC000"/>
                </a:solidFill>
                <a:latin typeface="Cambria"/>
                <a:ea typeface="Times New Roman"/>
                <a:cs typeface="Times New Roman"/>
              </a:rPr>
            </a:br>
            <a:r>
              <a:rPr lang="hr-HR" sz="2400" dirty="0">
                <a:solidFill>
                  <a:srgbClr val="FF6600"/>
                </a:solidFill>
                <a:latin typeface="Cambria" panose="02040503050406030204" pitchFamily="18" charset="0"/>
                <a:ea typeface="맑은 고딕" pitchFamily="50" charset="-127"/>
              </a:rPr>
              <a:t>POTPORA ZA AKTIVNOSTI PROIZVOĐAČKIH </a:t>
            </a:r>
            <a:br>
              <a:rPr lang="hr-HR" sz="2400" dirty="0">
                <a:solidFill>
                  <a:srgbClr val="FF6600"/>
                </a:solidFill>
                <a:latin typeface="Cambria" panose="02040503050406030204" pitchFamily="18" charset="0"/>
                <a:ea typeface="맑은 고딕" pitchFamily="50" charset="-127"/>
              </a:rPr>
            </a:br>
            <a:r>
              <a:rPr lang="hr-HR" sz="2400" dirty="0">
                <a:solidFill>
                  <a:srgbClr val="FF6600"/>
                </a:solidFill>
                <a:latin typeface="Cambria" panose="02040503050406030204" pitchFamily="18" charset="0"/>
                <a:ea typeface="맑은 고딕" pitchFamily="50" charset="-127"/>
              </a:rPr>
              <a:t>ORGANIZACIJA U SEKTORU VOĆA I POVRĆA</a:t>
            </a:r>
            <a:r>
              <a:rPr lang="hr-HR" dirty="0"/>
              <a:t/>
            </a:r>
            <a:br>
              <a:rPr lang="hr-HR" dirty="0"/>
            </a:b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395536" y="1556792"/>
            <a:ext cx="8229600" cy="460648"/>
          </a:xfrm>
        </p:spPr>
        <p:txBody>
          <a:bodyPr/>
          <a:lstStyle/>
          <a:p>
            <a:pPr algn="just">
              <a:spcAft>
                <a:spcPts val="0"/>
              </a:spcAft>
            </a:pPr>
            <a:endParaRPr lang="hr-HR" b="1" dirty="0" smtClean="0">
              <a:solidFill>
                <a:srgbClr val="92D050"/>
              </a:solidFill>
              <a:latin typeface="Cambria"/>
              <a:ea typeface="Times New Roman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hr-HR" b="1" dirty="0">
                <a:solidFill>
                  <a:srgbClr val="0070C0"/>
                </a:solidFill>
                <a:latin typeface="Cambria" panose="02040503050406030204" pitchFamily="18" charset="0"/>
                <a:cs typeface="Arial" pitchFamily="34" charset="0"/>
              </a:rPr>
              <a:t>ZAJEDNIČKA ORGANIZACIJA TRŽIŠTA (EAGF) od 2017. godine </a:t>
            </a:r>
          </a:p>
          <a:p>
            <a:endParaRPr lang="hr-HR" dirty="0"/>
          </a:p>
        </p:txBody>
      </p:sp>
      <p:sp>
        <p:nvSpPr>
          <p:cNvPr id="4" name="Rezervirano mjesto sadržaja 3"/>
          <p:cNvSpPr>
            <a:spLocks noGrp="1"/>
          </p:cNvSpPr>
          <p:nvPr>
            <p:ph idx="10"/>
          </p:nvPr>
        </p:nvSpPr>
        <p:spPr>
          <a:xfrm>
            <a:off x="467544" y="2060848"/>
            <a:ext cx="8229600" cy="3816424"/>
          </a:xfrm>
        </p:spPr>
        <p:txBody>
          <a:bodyPr/>
          <a:lstStyle/>
          <a:p>
            <a:pPr lvl="1" algn="just">
              <a:spcBef>
                <a:spcPts val="0"/>
              </a:spcBef>
              <a:buClr>
                <a:srgbClr val="92D050"/>
              </a:buClr>
              <a:buSzPct val="50000"/>
              <a:buFont typeface="Wingdings" panose="05000000000000000000" pitchFamily="2" charset="2"/>
              <a:buChar char="§"/>
            </a:pPr>
            <a:endParaRPr lang="hr-HR" sz="2000" b="1" dirty="0" smtClean="0">
              <a:solidFill>
                <a:prstClr val="black">
                  <a:lumMod val="75000"/>
                  <a:lumOff val="25000"/>
                </a:prstClr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lvl="1" algn="just">
              <a:spcBef>
                <a:spcPts val="0"/>
              </a:spcBef>
              <a:buClr>
                <a:srgbClr val="92D050"/>
              </a:buClr>
              <a:buSzPct val="50000"/>
              <a:buFont typeface="Wingdings" panose="05000000000000000000" pitchFamily="2" charset="2"/>
              <a:buChar char="§"/>
            </a:pPr>
            <a:r>
              <a:rPr lang="hr-HR" sz="20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planiranja </a:t>
            </a:r>
            <a:r>
              <a:rPr lang="hr-HR" sz="20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proizvodnje - </a:t>
            </a:r>
            <a:r>
              <a:rPr lang="hr-HR" sz="2000" b="1" dirty="0">
                <a:solidFill>
                  <a:srgbClr val="FF3300"/>
                </a:solidFill>
                <a:latin typeface="Cambria" panose="02040503050406030204" pitchFamily="18" charset="0"/>
                <a:ea typeface="Times New Roman"/>
                <a:cs typeface="Times New Roman"/>
              </a:rPr>
              <a:t>Mjera 1</a:t>
            </a:r>
            <a:r>
              <a:rPr lang="hr-HR" sz="2000" b="1" dirty="0">
                <a:solidFill>
                  <a:srgbClr val="92D050"/>
                </a:solidFill>
                <a:latin typeface="Cambria"/>
                <a:ea typeface="Times New Roman"/>
                <a:cs typeface="Times New Roman"/>
              </a:rPr>
              <a:t> </a:t>
            </a:r>
          </a:p>
          <a:p>
            <a:pPr lvl="1" algn="just">
              <a:spcBef>
                <a:spcPts val="0"/>
              </a:spcBef>
              <a:buClr>
                <a:srgbClr val="92D050"/>
              </a:buClr>
              <a:buSzPct val="50000"/>
              <a:buFont typeface="Wingdings" panose="05000000000000000000" pitchFamily="2" charset="2"/>
              <a:buChar char="§"/>
            </a:pPr>
            <a:r>
              <a:rPr lang="hr-HR" sz="20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unaprjeđenja ili održavanja kvalitete proizvoda - </a:t>
            </a:r>
            <a:r>
              <a:rPr lang="hr-HR" sz="2000" b="1" dirty="0">
                <a:solidFill>
                  <a:srgbClr val="FF3300"/>
                </a:solidFill>
                <a:latin typeface="Cambria" panose="02040503050406030204" pitchFamily="18" charset="0"/>
                <a:ea typeface="Times New Roman"/>
                <a:cs typeface="Times New Roman"/>
              </a:rPr>
              <a:t>Mjera 2</a:t>
            </a:r>
            <a:r>
              <a:rPr lang="hr-HR" sz="2000" b="1" dirty="0">
                <a:solidFill>
                  <a:srgbClr val="92D050"/>
                </a:solidFill>
                <a:latin typeface="Cambria"/>
                <a:ea typeface="Times New Roman"/>
                <a:cs typeface="Times New Roman"/>
              </a:rPr>
              <a:t> </a:t>
            </a:r>
          </a:p>
          <a:p>
            <a:pPr lvl="1" algn="just">
              <a:spcBef>
                <a:spcPts val="0"/>
              </a:spcBef>
              <a:buClr>
                <a:srgbClr val="92D050"/>
              </a:buClr>
              <a:buSzPct val="50000"/>
              <a:buFont typeface="Wingdings" panose="05000000000000000000" pitchFamily="2" charset="2"/>
              <a:buChar char="§"/>
            </a:pPr>
            <a:r>
              <a:rPr lang="hr-HR" sz="20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povezane s unaprjeđenjem prodaje - </a:t>
            </a:r>
            <a:r>
              <a:rPr lang="hr-HR" sz="2000" b="1" dirty="0">
                <a:solidFill>
                  <a:srgbClr val="FF3300"/>
                </a:solidFill>
                <a:latin typeface="Cambria" panose="02040503050406030204" pitchFamily="18" charset="0"/>
                <a:ea typeface="Times New Roman"/>
                <a:cs typeface="Times New Roman"/>
              </a:rPr>
              <a:t>Mjera 3</a:t>
            </a:r>
          </a:p>
          <a:p>
            <a:pPr lvl="1" algn="just">
              <a:spcBef>
                <a:spcPts val="0"/>
              </a:spcBef>
              <a:buClr>
                <a:srgbClr val="92D050"/>
              </a:buClr>
              <a:buSzPct val="50000"/>
              <a:buFont typeface="Wingdings" panose="05000000000000000000" pitchFamily="2" charset="2"/>
              <a:buChar char="§"/>
            </a:pPr>
            <a:r>
              <a:rPr lang="hr-HR" sz="20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povezane s istraživanjem i eksperimentalnom proizvodnjom -</a:t>
            </a:r>
            <a:r>
              <a:rPr lang="hr-HR" dirty="0">
                <a:latin typeface="Trebuchet MS"/>
                <a:ea typeface="Calibri"/>
                <a:cs typeface="Times New Roman"/>
              </a:rPr>
              <a:t> </a:t>
            </a:r>
            <a:r>
              <a:rPr lang="hr-HR" sz="2000" b="1" dirty="0">
                <a:solidFill>
                  <a:srgbClr val="FF3300"/>
                </a:solidFill>
                <a:latin typeface="Cambria" panose="02040503050406030204" pitchFamily="18" charset="0"/>
                <a:ea typeface="Times New Roman"/>
                <a:cs typeface="Times New Roman"/>
              </a:rPr>
              <a:t>Mjera 4</a:t>
            </a:r>
            <a:r>
              <a:rPr lang="hr-HR" sz="2000" b="1" dirty="0">
                <a:solidFill>
                  <a:srgbClr val="92D050"/>
                </a:solidFill>
                <a:latin typeface="Cambria"/>
                <a:ea typeface="Times New Roman"/>
                <a:cs typeface="Times New Roman"/>
              </a:rPr>
              <a:t>  </a:t>
            </a:r>
          </a:p>
          <a:p>
            <a:pPr lvl="1" algn="just">
              <a:spcBef>
                <a:spcPts val="0"/>
              </a:spcBef>
              <a:buClr>
                <a:srgbClr val="92D050"/>
              </a:buClr>
              <a:buSzPct val="50000"/>
              <a:buFont typeface="Wingdings" panose="05000000000000000000" pitchFamily="2" charset="2"/>
              <a:buChar char="§"/>
            </a:pPr>
            <a:r>
              <a:rPr lang="hr-HR" sz="20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sprečavanja i upravljanja krizama - </a:t>
            </a:r>
            <a:r>
              <a:rPr lang="hr-HR" sz="2000" b="1" dirty="0">
                <a:solidFill>
                  <a:srgbClr val="FF3300"/>
                </a:solidFill>
                <a:latin typeface="Cambria" panose="02040503050406030204" pitchFamily="18" charset="0"/>
                <a:ea typeface="Times New Roman"/>
                <a:cs typeface="Times New Roman"/>
              </a:rPr>
              <a:t>Mjera 5</a:t>
            </a:r>
            <a:r>
              <a:rPr lang="hr-HR" sz="2000" dirty="0">
                <a:latin typeface="Trebuchet MS"/>
                <a:ea typeface="Calibri"/>
                <a:cs typeface="Times New Roman"/>
              </a:rPr>
              <a:t> </a:t>
            </a:r>
            <a:endParaRPr lang="hr-HR" sz="2000" dirty="0"/>
          </a:p>
          <a:p>
            <a:pPr lvl="1" algn="just">
              <a:spcBef>
                <a:spcPts val="0"/>
              </a:spcBef>
              <a:buClr>
                <a:srgbClr val="92D050"/>
              </a:buClr>
              <a:buSzPct val="50000"/>
              <a:buFont typeface="Wingdings" panose="05000000000000000000" pitchFamily="2" charset="2"/>
              <a:buChar char="§"/>
            </a:pPr>
            <a:r>
              <a:rPr lang="hr-HR" sz="20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zaštite okoliša - </a:t>
            </a:r>
            <a:r>
              <a:rPr lang="hr-HR" sz="2000" b="1" dirty="0">
                <a:solidFill>
                  <a:srgbClr val="FF3300"/>
                </a:solidFill>
                <a:latin typeface="Cambria" panose="02040503050406030204" pitchFamily="18" charset="0"/>
                <a:ea typeface="Times New Roman"/>
                <a:cs typeface="Times New Roman"/>
              </a:rPr>
              <a:t>Mjera 6</a:t>
            </a:r>
            <a:r>
              <a:rPr lang="hr-HR" sz="2000" b="1" dirty="0">
                <a:solidFill>
                  <a:srgbClr val="92D050"/>
                </a:solidFill>
                <a:latin typeface="Cambria"/>
                <a:ea typeface="Times New Roman"/>
                <a:cs typeface="Times New Roman"/>
              </a:rPr>
              <a:t> 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1481558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z="2400" dirty="0">
                <a:solidFill>
                  <a:srgbClr val="FF6600"/>
                </a:solidFill>
                <a:latin typeface="Cambria" panose="02040503050406030204" pitchFamily="18" charset="0"/>
                <a:ea typeface="맑은 고딕" pitchFamily="50" charset="-127"/>
              </a:rPr>
              <a:t>POTPORA ZA AKTIVNOSTI PROIZVOĐAČKIH </a:t>
            </a:r>
            <a:br>
              <a:rPr lang="hr-HR" sz="2400" dirty="0">
                <a:solidFill>
                  <a:srgbClr val="FF6600"/>
                </a:solidFill>
                <a:latin typeface="Cambria" panose="02040503050406030204" pitchFamily="18" charset="0"/>
                <a:ea typeface="맑은 고딕" pitchFamily="50" charset="-127"/>
              </a:rPr>
            </a:br>
            <a:r>
              <a:rPr lang="hr-HR" sz="2400" dirty="0">
                <a:solidFill>
                  <a:srgbClr val="FF6600"/>
                </a:solidFill>
                <a:latin typeface="Cambria" panose="02040503050406030204" pitchFamily="18" charset="0"/>
                <a:ea typeface="맑은 고딕" pitchFamily="50" charset="-127"/>
              </a:rPr>
              <a:t>ORGANIZACIJA U SEKTORU VOĆA I POVRĆA</a:t>
            </a:r>
            <a:endParaRPr lang="hr-HR" dirty="0"/>
          </a:p>
        </p:txBody>
      </p:sp>
      <p:sp>
        <p:nvSpPr>
          <p:cNvPr id="4" name="Rezervirano mjesto sadržaja 3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pPr lvl="0">
              <a:lnSpc>
                <a:spcPct val="115000"/>
              </a:lnSpc>
              <a:spcAft>
                <a:spcPts val="1000"/>
              </a:spcAft>
              <a:buClr>
                <a:srgbClr val="92D050"/>
              </a:buClr>
              <a:buSzPct val="50000"/>
            </a:pPr>
            <a:r>
              <a:rPr lang="hr-HR" sz="2000" b="1" dirty="0">
                <a:solidFill>
                  <a:srgbClr val="FF3300"/>
                </a:solidFill>
                <a:latin typeface="Cambria" panose="02040503050406030204" pitchFamily="18" charset="0"/>
                <a:ea typeface="Times New Roman"/>
                <a:cs typeface="Times New Roman"/>
              </a:rPr>
              <a:t>UVJETI ZA DODJELJIVANJE POTPORE</a:t>
            </a:r>
          </a:p>
          <a:p>
            <a:pPr lvl="1" algn="just">
              <a:buClr>
                <a:srgbClr val="92D050"/>
              </a:buClr>
              <a:buSzPct val="50000"/>
              <a:buFont typeface="Wingdings"/>
              <a:buChar char=""/>
            </a:pPr>
            <a:r>
              <a:rPr lang="hr-HR" sz="20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službeno priznata proizvođačka organizacija </a:t>
            </a:r>
          </a:p>
          <a:p>
            <a:pPr lvl="1" algn="just">
              <a:buClr>
                <a:srgbClr val="92D050"/>
              </a:buClr>
              <a:buSzPct val="50000"/>
              <a:buFont typeface="Wingdings"/>
              <a:buChar char=""/>
            </a:pPr>
            <a:r>
              <a:rPr lang="hr-HR" sz="20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odobreni </a:t>
            </a:r>
            <a:r>
              <a:rPr lang="hr-HR" sz="20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operativni program</a:t>
            </a:r>
            <a:endParaRPr lang="hr-HR" sz="2000" b="1" dirty="0">
              <a:solidFill>
                <a:prstClr val="black">
                  <a:lumMod val="75000"/>
                  <a:lumOff val="25000"/>
                </a:prstClr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lvl="1" algn="just">
              <a:buClr>
                <a:srgbClr val="92D050"/>
              </a:buClr>
              <a:buSzPct val="50000"/>
              <a:buFont typeface="Wingdings"/>
              <a:buChar char=""/>
            </a:pPr>
            <a:r>
              <a:rPr lang="hr-HR" sz="20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vrijednost </a:t>
            </a:r>
            <a:r>
              <a:rPr lang="hr-HR" sz="20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utržene proizvodnje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226095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 </a:t>
            </a:r>
            <a:r>
              <a:rPr lang="hr-HR" sz="3600" dirty="0">
                <a:solidFill>
                  <a:srgbClr val="0070C0"/>
                </a:solidFill>
                <a:latin typeface="Cambria" panose="02040503050406030204" pitchFamily="18" charset="0"/>
                <a:ea typeface="맑은 고딕" pitchFamily="50" charset="-127"/>
              </a:rPr>
              <a:t>SADRŽAJ</a:t>
            </a:r>
            <a:endParaRPr lang="ko-KR" altLang="en-US" sz="3600" dirty="0">
              <a:solidFill>
                <a:srgbClr val="0070C0"/>
              </a:solidFill>
              <a:latin typeface="Cambria" panose="02040503050406030204" pitchFamily="18" charset="0"/>
              <a:ea typeface="맑은 고딕" pitchFamily="50" charset="-127"/>
            </a:endParaRPr>
          </a:p>
        </p:txBody>
      </p:sp>
      <p:sp>
        <p:nvSpPr>
          <p:cNvPr id="13" name="Content Placeholder 12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pPr marL="68580" lvl="0" indent="-342900" algn="just">
              <a:spcBef>
                <a:spcPts val="0"/>
              </a:spcBef>
              <a:buClr>
                <a:srgbClr val="92D050"/>
              </a:buClr>
              <a:buSzPct val="50000"/>
              <a:buFont typeface="Wingdings" panose="05000000000000000000" pitchFamily="2" charset="2"/>
              <a:buChar char="§"/>
              <a:defRPr/>
            </a:pPr>
            <a:r>
              <a:rPr lang="hr-HR" sz="2400" b="1" dirty="0">
                <a:latin typeface="Cambria" panose="02040503050406030204" pitchFamily="18" charset="0"/>
                <a:cs typeface="Arial" pitchFamily="34" charset="0"/>
              </a:rPr>
              <a:t>PRAVNI OKVIR</a:t>
            </a:r>
          </a:p>
          <a:p>
            <a:pPr marL="68580" lvl="0" indent="-342900" algn="just">
              <a:spcBef>
                <a:spcPts val="0"/>
              </a:spcBef>
              <a:buClr>
                <a:srgbClr val="92D050"/>
              </a:buClr>
              <a:buSzPct val="50000"/>
              <a:buFont typeface="Wingdings" panose="05000000000000000000" pitchFamily="2" charset="2"/>
              <a:buChar char="§"/>
              <a:defRPr/>
            </a:pPr>
            <a:r>
              <a:rPr lang="hr-HR" sz="2400" b="1" dirty="0">
                <a:latin typeface="Cambria" panose="02040503050406030204" pitchFamily="18" charset="0"/>
                <a:cs typeface="Arial" pitchFamily="34" charset="0"/>
              </a:rPr>
              <a:t>MINIMALNI </a:t>
            </a:r>
            <a:r>
              <a:rPr lang="hr-HR" sz="2400" b="1" dirty="0" smtClean="0">
                <a:latin typeface="Cambria" panose="02040503050406030204" pitchFamily="18" charset="0"/>
                <a:cs typeface="Arial" pitchFamily="34" charset="0"/>
              </a:rPr>
              <a:t>KRITERIJI ZA PRIZNAVANJE </a:t>
            </a:r>
            <a:endParaRPr lang="hr-HR" sz="2400" b="1" dirty="0">
              <a:latin typeface="Cambria" panose="02040503050406030204" pitchFamily="18" charset="0"/>
              <a:cs typeface="Arial" pitchFamily="34" charset="0"/>
            </a:endParaRPr>
          </a:p>
          <a:p>
            <a:pPr marL="68580" lvl="0" indent="-342900" algn="just">
              <a:spcBef>
                <a:spcPts val="0"/>
              </a:spcBef>
              <a:buClr>
                <a:srgbClr val="92D050"/>
              </a:buClr>
              <a:buSzPct val="50000"/>
              <a:buFont typeface="Wingdings" panose="05000000000000000000" pitchFamily="2" charset="2"/>
              <a:buChar char="§"/>
              <a:defRPr/>
            </a:pPr>
            <a:r>
              <a:rPr lang="hr-HR" sz="2400" b="1" dirty="0">
                <a:latin typeface="Cambria" panose="02040503050406030204" pitchFamily="18" charset="0"/>
                <a:cs typeface="Arial" pitchFamily="34" charset="0"/>
              </a:rPr>
              <a:t>NADLEŽNA TIJELA</a:t>
            </a:r>
          </a:p>
          <a:p>
            <a:pPr marL="68580" lvl="0" indent="-342900" algn="just">
              <a:spcBef>
                <a:spcPts val="0"/>
              </a:spcBef>
              <a:buClr>
                <a:srgbClr val="92D050"/>
              </a:buClr>
              <a:buSzPct val="50000"/>
              <a:buFont typeface="Wingdings" panose="05000000000000000000" pitchFamily="2" charset="2"/>
              <a:buChar char="§"/>
              <a:defRPr/>
            </a:pPr>
            <a:r>
              <a:rPr lang="hr-HR" sz="2400" b="1" dirty="0" smtClean="0">
                <a:latin typeface="Cambria" panose="02040503050406030204" pitchFamily="18" charset="0"/>
                <a:cs typeface="Arial" pitchFamily="34" charset="0"/>
              </a:rPr>
              <a:t>POTPORE</a:t>
            </a:r>
          </a:p>
          <a:p>
            <a:pPr marL="68580" lvl="0" indent="-342900" algn="just">
              <a:spcBef>
                <a:spcPts val="0"/>
              </a:spcBef>
              <a:buClr>
                <a:srgbClr val="92D050"/>
              </a:buClr>
              <a:buSzPct val="50000"/>
              <a:buFont typeface="Wingdings" panose="05000000000000000000" pitchFamily="2" charset="2"/>
              <a:buChar char="§"/>
              <a:defRPr/>
            </a:pPr>
            <a:r>
              <a:rPr lang="hr-HR" altLang="ko-KR" sz="2400" b="1" dirty="0" smtClean="0">
                <a:latin typeface="Cambria" panose="02040503050406030204" pitchFamily="18" charset="0"/>
                <a:cs typeface="Arial" pitchFamily="34" charset="0"/>
              </a:rPr>
              <a:t>POSLOVNI PLAN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9674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spcBef>
                <a:spcPct val="20000"/>
              </a:spcBef>
            </a:pPr>
            <a:r>
              <a:rPr lang="hr-HR" sz="3200" dirty="0" smtClean="0">
                <a:solidFill>
                  <a:srgbClr val="FF6600"/>
                </a:solidFill>
                <a:latin typeface="Cambria" panose="02040503050406030204" pitchFamily="18" charset="0"/>
                <a:ea typeface="맑은 고딕" pitchFamily="50" charset="-127"/>
              </a:rPr>
              <a:t/>
            </a:r>
            <a:br>
              <a:rPr lang="hr-HR" sz="3200" dirty="0" smtClean="0">
                <a:solidFill>
                  <a:srgbClr val="FF6600"/>
                </a:solidFill>
                <a:latin typeface="Cambria" panose="02040503050406030204" pitchFamily="18" charset="0"/>
                <a:ea typeface="맑은 고딕" pitchFamily="50" charset="-127"/>
              </a:rPr>
            </a:br>
            <a:r>
              <a:rPr lang="vi-VN" sz="3200" dirty="0" smtClean="0">
                <a:solidFill>
                  <a:srgbClr val="FF6600"/>
                </a:solidFill>
                <a:latin typeface="Cambria" panose="02040503050406030204" pitchFamily="18" charset="0"/>
                <a:ea typeface="맑은 고딕" pitchFamily="50" charset="-127"/>
              </a:rPr>
              <a:t>SADRŽAJ </a:t>
            </a:r>
            <a:r>
              <a:rPr lang="vi-VN" sz="3200" dirty="0">
                <a:solidFill>
                  <a:srgbClr val="FF6600"/>
                </a:solidFill>
                <a:latin typeface="Cambria" panose="02040503050406030204" pitchFamily="18" charset="0"/>
                <a:ea typeface="맑은 고딕" pitchFamily="50" charset="-127"/>
              </a:rPr>
              <a:t>POSLOVNOG PLANA</a:t>
            </a:r>
            <a:r>
              <a:rPr lang="vi-VN" sz="2000" dirty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ea typeface="+mn-ea"/>
              </a:rPr>
              <a:t/>
            </a:r>
            <a:br>
              <a:rPr lang="vi-VN" sz="2000" dirty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ea typeface="+mn-ea"/>
              </a:rPr>
            </a:br>
            <a:endParaRPr lang="hr-HR" dirty="0"/>
          </a:p>
        </p:txBody>
      </p:sp>
      <p:sp>
        <p:nvSpPr>
          <p:cNvPr id="4" name="Rezervirano mjesto sadržaja 3"/>
          <p:cNvSpPr>
            <a:spLocks noGrp="1"/>
          </p:cNvSpPr>
          <p:nvPr>
            <p:ph idx="10"/>
          </p:nvPr>
        </p:nvSpPr>
        <p:spPr>
          <a:xfrm>
            <a:off x="467544" y="1628800"/>
            <a:ext cx="8229600" cy="4608512"/>
          </a:xfrm>
        </p:spPr>
        <p:txBody>
          <a:bodyPr/>
          <a:lstStyle/>
          <a:p>
            <a:endParaRPr lang="hr-HR" sz="2000" b="1" dirty="0" smtClean="0">
              <a:latin typeface="Cambria" panose="02040503050406030204" pitchFamily="18" charset="0"/>
              <a:cs typeface="Arial" pitchFamily="34" charset="0"/>
            </a:endParaRPr>
          </a:p>
          <a:p>
            <a:r>
              <a:rPr lang="vi-VN" sz="2000" b="1" dirty="0" smtClean="0">
                <a:latin typeface="Cambria" panose="02040503050406030204" pitchFamily="18" charset="0"/>
                <a:cs typeface="Arial" pitchFamily="34" charset="0"/>
              </a:rPr>
              <a:t>1.</a:t>
            </a:r>
            <a:r>
              <a:rPr lang="hr-HR" sz="2000" dirty="0" smtClean="0"/>
              <a:t> </a:t>
            </a:r>
            <a:r>
              <a:rPr lang="vi-VN" sz="2000" b="1" dirty="0" smtClean="0">
                <a:solidFill>
                  <a:srgbClr val="FF3300"/>
                </a:solidFill>
                <a:latin typeface="Cambria" panose="02040503050406030204" pitchFamily="18" charset="0"/>
                <a:ea typeface="Times New Roman"/>
                <a:cs typeface="Times New Roman"/>
              </a:rPr>
              <a:t>PODACI </a:t>
            </a:r>
            <a:r>
              <a:rPr lang="vi-VN" sz="2000" b="1" dirty="0">
                <a:solidFill>
                  <a:srgbClr val="FF3300"/>
                </a:solidFill>
                <a:latin typeface="Cambria" panose="02040503050406030204" pitchFamily="18" charset="0"/>
                <a:ea typeface="Times New Roman"/>
                <a:cs typeface="Times New Roman"/>
              </a:rPr>
              <a:t>O </a:t>
            </a:r>
            <a:r>
              <a:rPr lang="hr-HR" sz="2000" b="1" dirty="0" smtClean="0">
                <a:solidFill>
                  <a:srgbClr val="FF3300"/>
                </a:solidFill>
                <a:latin typeface="Cambria" panose="02040503050406030204" pitchFamily="18" charset="0"/>
                <a:ea typeface="Times New Roman"/>
                <a:cs typeface="Times New Roman"/>
              </a:rPr>
              <a:t>PROIZVOĐAČKOJ ORGANIZACIJI</a:t>
            </a:r>
            <a:endParaRPr lang="vi-VN" sz="2000" b="1" dirty="0">
              <a:solidFill>
                <a:srgbClr val="FF3300"/>
              </a:solidFill>
              <a:latin typeface="Cambria" panose="02040503050406030204" pitchFamily="18" charset="0"/>
              <a:ea typeface="Times New Roman"/>
              <a:cs typeface="Times New Roman"/>
            </a:endParaRPr>
          </a:p>
          <a:p>
            <a:pPr marL="457200" lvl="1" indent="0">
              <a:buNone/>
            </a:pPr>
            <a:r>
              <a:rPr lang="vi-VN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1.1.</a:t>
            </a:r>
            <a:r>
              <a:rPr lang="vi-VN" sz="1800" b="1" dirty="0">
                <a:solidFill>
                  <a:srgbClr val="0070C0"/>
                </a:solidFill>
                <a:latin typeface="Cambria" panose="02040503050406030204" pitchFamily="18" charset="0"/>
                <a:cs typeface="Arial" pitchFamily="34" charset="0"/>
              </a:rPr>
              <a:t>	Nastanak ideje o osnivanju proizvođačke </a:t>
            </a:r>
            <a:r>
              <a:rPr lang="vi-VN" sz="1800" b="1" dirty="0" smtClean="0">
                <a:solidFill>
                  <a:srgbClr val="0070C0"/>
                </a:solidFill>
                <a:latin typeface="Cambria" panose="02040503050406030204" pitchFamily="18" charset="0"/>
                <a:cs typeface="Arial" pitchFamily="34" charset="0"/>
              </a:rPr>
              <a:t>organizacije</a:t>
            </a:r>
            <a:endParaRPr lang="hr-HR" sz="1800" b="1" dirty="0">
              <a:solidFill>
                <a:srgbClr val="0070C0"/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marL="457200" lvl="1" indent="0">
              <a:buNone/>
            </a:pPr>
            <a:r>
              <a:rPr lang="hr-HR" sz="16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- opis </a:t>
            </a:r>
            <a:r>
              <a:rPr lang="vi-VN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poslovn</a:t>
            </a:r>
            <a:r>
              <a:rPr lang="hr-HR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e</a:t>
            </a:r>
            <a:r>
              <a:rPr lang="vi-VN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 idej</a:t>
            </a:r>
            <a:r>
              <a:rPr lang="hr-HR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e</a:t>
            </a:r>
            <a:r>
              <a:rPr lang="vi-VN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 </a:t>
            </a:r>
            <a:r>
              <a:rPr lang="hr-HR" sz="16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(</a:t>
            </a:r>
            <a:r>
              <a:rPr lang="vi-VN" sz="16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interes </a:t>
            </a:r>
            <a:r>
              <a:rPr lang="hr-HR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proizvođačke organizacije, </a:t>
            </a:r>
            <a:r>
              <a:rPr lang="hr-HR" sz="16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plan </a:t>
            </a:r>
            <a:r>
              <a:rPr lang="vi-VN" sz="16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proizvod</a:t>
            </a:r>
            <a:r>
              <a:rPr lang="hr-HR" sz="16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nje</a:t>
            </a:r>
            <a:r>
              <a:rPr lang="vi-VN" sz="16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, </a:t>
            </a:r>
            <a:endParaRPr lang="hr-HR" sz="1600" b="1" dirty="0" smtClean="0">
              <a:solidFill>
                <a:prstClr val="black">
                  <a:lumMod val="75000"/>
                  <a:lumOff val="25000"/>
                </a:prstClr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marL="457200" lvl="1" indent="0">
              <a:buNone/>
            </a:pPr>
            <a:r>
              <a:rPr lang="hr-HR" sz="16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planirana </a:t>
            </a:r>
            <a:r>
              <a:rPr lang="vi-VN" sz="16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ulaganja</a:t>
            </a:r>
            <a:r>
              <a:rPr lang="hr-HR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, </a:t>
            </a:r>
            <a:r>
              <a:rPr lang="hr-HR" sz="16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planirani </a:t>
            </a:r>
            <a:r>
              <a:rPr lang="hr-HR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troškovi, </a:t>
            </a:r>
            <a:r>
              <a:rPr lang="vi-VN" sz="16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ciljano </a:t>
            </a:r>
            <a:r>
              <a:rPr lang="vi-VN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tržište</a:t>
            </a:r>
            <a:r>
              <a:rPr lang="hr-HR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,</a:t>
            </a:r>
            <a:r>
              <a:rPr lang="vi-VN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 </a:t>
            </a:r>
            <a:r>
              <a:rPr lang="hr-HR" sz="16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plan </a:t>
            </a:r>
            <a:r>
              <a:rPr lang="vi-VN" sz="16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zapošljavanj</a:t>
            </a:r>
            <a:r>
              <a:rPr lang="hr-HR" sz="16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a</a:t>
            </a:r>
            <a:r>
              <a:rPr lang="vi-VN" sz="16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 </a:t>
            </a:r>
            <a:r>
              <a:rPr lang="hr-HR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po </a:t>
            </a:r>
            <a:endParaRPr lang="hr-HR" sz="1600" b="1" dirty="0" smtClean="0">
              <a:solidFill>
                <a:prstClr val="black">
                  <a:lumMod val="75000"/>
                  <a:lumOff val="25000"/>
                </a:prstClr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marL="457200" lvl="1" indent="0">
              <a:buNone/>
            </a:pPr>
            <a:r>
              <a:rPr lang="vi-VN" sz="16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godin</a:t>
            </a:r>
            <a:r>
              <a:rPr lang="hr-HR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ama </a:t>
            </a:r>
            <a:r>
              <a:rPr lang="vi-VN" sz="16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poslovanja</a:t>
            </a:r>
            <a:r>
              <a:rPr lang="vi-VN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, </a:t>
            </a:r>
            <a:r>
              <a:rPr lang="hr-HR" sz="16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plan </a:t>
            </a:r>
            <a:r>
              <a:rPr lang="hr-HR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proizvodnje u odnosu na potrebe </a:t>
            </a:r>
            <a:r>
              <a:rPr lang="vi-VN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potražnj</a:t>
            </a:r>
            <a:r>
              <a:rPr lang="hr-HR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e</a:t>
            </a:r>
            <a:r>
              <a:rPr lang="vi-VN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, </a:t>
            </a:r>
            <a:endParaRPr lang="hr-HR" sz="1600" b="1" dirty="0" smtClean="0">
              <a:solidFill>
                <a:prstClr val="black">
                  <a:lumMod val="75000"/>
                  <a:lumOff val="25000"/>
                </a:prstClr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marL="457200" lvl="1" indent="0">
              <a:buNone/>
            </a:pPr>
            <a:r>
              <a:rPr lang="vi-VN" sz="16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definira</a:t>
            </a:r>
            <a:r>
              <a:rPr lang="hr-HR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nje</a:t>
            </a:r>
            <a:r>
              <a:rPr lang="vi-VN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 </a:t>
            </a:r>
            <a:r>
              <a:rPr lang="vi-VN" sz="16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konkurentsk</a:t>
            </a:r>
            <a:r>
              <a:rPr lang="hr-HR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e</a:t>
            </a:r>
            <a:r>
              <a:rPr lang="vi-VN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 prednost</a:t>
            </a:r>
            <a:r>
              <a:rPr lang="hr-HR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i)</a:t>
            </a:r>
            <a:r>
              <a:rPr lang="vi-VN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 </a:t>
            </a:r>
            <a:endParaRPr lang="hr-HR" sz="1600" b="1" dirty="0" smtClean="0">
              <a:solidFill>
                <a:prstClr val="black">
                  <a:lumMod val="75000"/>
                  <a:lumOff val="25000"/>
                </a:prstClr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marL="457200" lvl="1" indent="0">
              <a:buNone/>
            </a:pPr>
            <a:endParaRPr lang="hr-HR" sz="1600" b="1" dirty="0">
              <a:solidFill>
                <a:prstClr val="black">
                  <a:lumMod val="75000"/>
                  <a:lumOff val="25000"/>
                </a:prstClr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marL="457200" lvl="1" indent="0">
              <a:buNone/>
            </a:pPr>
            <a:endParaRPr lang="vi-VN" sz="1800" b="1" dirty="0">
              <a:solidFill>
                <a:srgbClr val="0070C0"/>
              </a:solidFill>
              <a:latin typeface="Cambria" panose="02040503050406030204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2825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sz="3200" dirty="0">
                <a:solidFill>
                  <a:srgbClr val="FF6600"/>
                </a:solidFill>
                <a:latin typeface="Cambria" panose="02040503050406030204" pitchFamily="18" charset="0"/>
                <a:ea typeface="맑은 고딕" pitchFamily="50" charset="-127"/>
              </a:rPr>
              <a:t>SADRŽAJ POSLOVNOG PLANA</a:t>
            </a:r>
            <a:endParaRPr lang="hr-HR" dirty="0"/>
          </a:p>
        </p:txBody>
      </p:sp>
      <p:sp>
        <p:nvSpPr>
          <p:cNvPr id="4" name="Rezervirano mjesto sadržaja 3"/>
          <p:cNvSpPr>
            <a:spLocks noGrp="1"/>
          </p:cNvSpPr>
          <p:nvPr>
            <p:ph idx="10"/>
          </p:nvPr>
        </p:nvSpPr>
        <p:spPr>
          <a:xfrm>
            <a:off x="539552" y="1700808"/>
            <a:ext cx="8229600" cy="4320480"/>
          </a:xfrm>
        </p:spPr>
        <p:txBody>
          <a:bodyPr/>
          <a:lstStyle/>
          <a:p>
            <a:pPr marL="457200" lvl="1" indent="0">
              <a:buNone/>
            </a:pPr>
            <a:r>
              <a:rPr lang="vi-VN" sz="18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1.2.</a:t>
            </a:r>
            <a:r>
              <a:rPr lang="vi-VN" sz="1800" b="1" dirty="0">
                <a:solidFill>
                  <a:srgbClr val="0070C0"/>
                </a:solidFill>
                <a:latin typeface="Cambria" panose="02040503050406030204" pitchFamily="18" charset="0"/>
                <a:cs typeface="Arial" pitchFamily="34" charset="0"/>
              </a:rPr>
              <a:t>	Kronološki opis dosadašnjih aktivnosti od osnivanja do </a:t>
            </a:r>
            <a:endParaRPr lang="hr-HR" sz="1800" b="1" dirty="0">
              <a:solidFill>
                <a:srgbClr val="0070C0"/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marL="457200" lvl="1" indent="0">
              <a:buNone/>
            </a:pPr>
            <a:r>
              <a:rPr lang="vi-VN" sz="1800" b="1" dirty="0">
                <a:solidFill>
                  <a:srgbClr val="0070C0"/>
                </a:solidFill>
                <a:latin typeface="Cambria" panose="02040503050406030204" pitchFamily="18" charset="0"/>
                <a:cs typeface="Arial" pitchFamily="34" charset="0"/>
              </a:rPr>
              <a:t>podnošenja zahtjeva za priznavanje proizvođačke organizacije </a:t>
            </a:r>
            <a:r>
              <a:rPr lang="hr-HR" sz="1800" b="1" dirty="0">
                <a:solidFill>
                  <a:srgbClr val="0070C0"/>
                </a:solidFill>
                <a:latin typeface="Cambria" panose="02040503050406030204" pitchFamily="18" charset="0"/>
                <a:cs typeface="Arial" pitchFamily="34" charset="0"/>
              </a:rPr>
              <a:t>o</a:t>
            </a:r>
            <a:r>
              <a:rPr lang="vi-VN" sz="1800" b="1" dirty="0">
                <a:solidFill>
                  <a:srgbClr val="0070C0"/>
                </a:solidFill>
                <a:latin typeface="Cambria" panose="02040503050406030204" pitchFamily="18" charset="0"/>
                <a:cs typeface="Arial" pitchFamily="34" charset="0"/>
              </a:rPr>
              <a:t>:</a:t>
            </a:r>
          </a:p>
          <a:p>
            <a:pPr marL="457200" lvl="1" indent="0">
              <a:buNone/>
            </a:pPr>
            <a:r>
              <a:rPr lang="vi-VN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-</a:t>
            </a:r>
            <a:r>
              <a:rPr lang="hr-HR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 o</a:t>
            </a:r>
            <a:r>
              <a:rPr lang="vi-VN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snivanj</a:t>
            </a:r>
            <a:r>
              <a:rPr lang="hr-HR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u i</a:t>
            </a:r>
            <a:r>
              <a:rPr lang="vi-VN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 registracij</a:t>
            </a:r>
            <a:r>
              <a:rPr lang="hr-HR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i pravne osobe i</a:t>
            </a:r>
            <a:r>
              <a:rPr lang="vi-VN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 donošenj</a:t>
            </a:r>
            <a:r>
              <a:rPr lang="hr-HR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u</a:t>
            </a:r>
            <a:r>
              <a:rPr lang="vi-VN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 statuta </a:t>
            </a:r>
          </a:p>
          <a:p>
            <a:pPr marL="457200" lvl="1" indent="0">
              <a:buNone/>
            </a:pPr>
            <a:r>
              <a:rPr lang="vi-VN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-</a:t>
            </a:r>
            <a:r>
              <a:rPr lang="hr-HR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 </a:t>
            </a:r>
            <a:r>
              <a:rPr lang="vi-VN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struktur</a:t>
            </a:r>
            <a:r>
              <a:rPr lang="hr-HR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i</a:t>
            </a:r>
            <a:r>
              <a:rPr lang="vi-VN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 i broj</a:t>
            </a:r>
            <a:r>
              <a:rPr lang="hr-HR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u</a:t>
            </a:r>
            <a:r>
              <a:rPr lang="vi-VN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 zaposlenika</a:t>
            </a:r>
          </a:p>
          <a:p>
            <a:pPr marL="457200" lvl="1" indent="0">
              <a:buNone/>
            </a:pPr>
            <a:r>
              <a:rPr lang="hr-HR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- </a:t>
            </a:r>
            <a:r>
              <a:rPr lang="vi-VN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postojeć</a:t>
            </a:r>
            <a:r>
              <a:rPr lang="hr-HR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oj</a:t>
            </a:r>
            <a:r>
              <a:rPr lang="vi-VN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 administrativn</a:t>
            </a:r>
            <a:r>
              <a:rPr lang="hr-HR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oj</a:t>
            </a:r>
            <a:r>
              <a:rPr lang="vi-VN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 opremljenosti i stanj</a:t>
            </a:r>
            <a:r>
              <a:rPr lang="hr-HR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u</a:t>
            </a:r>
            <a:r>
              <a:rPr lang="vi-VN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 raspoloživog </a:t>
            </a:r>
            <a:endParaRPr lang="hr-HR" sz="1600" b="1" dirty="0">
              <a:solidFill>
                <a:prstClr val="black">
                  <a:lumMod val="75000"/>
                  <a:lumOff val="25000"/>
                </a:prstClr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marL="457200" lvl="1" indent="0">
              <a:buNone/>
            </a:pPr>
            <a:r>
              <a:rPr lang="vi-VN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radnog prostora proizvođačk</a:t>
            </a:r>
            <a:r>
              <a:rPr lang="hr-HR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e</a:t>
            </a:r>
            <a:r>
              <a:rPr lang="vi-VN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 organizacij</a:t>
            </a:r>
            <a:r>
              <a:rPr lang="hr-HR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e</a:t>
            </a:r>
            <a:endParaRPr lang="vi-VN" sz="1600" b="1" dirty="0">
              <a:solidFill>
                <a:prstClr val="black">
                  <a:lumMod val="75000"/>
                  <a:lumOff val="25000"/>
                </a:prstClr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marL="457200" lvl="1" indent="0">
              <a:buNone/>
            </a:pPr>
            <a:r>
              <a:rPr lang="hr-HR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- </a:t>
            </a:r>
            <a:r>
              <a:rPr lang="vi-VN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postojeć</a:t>
            </a:r>
            <a:r>
              <a:rPr lang="hr-HR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oj</a:t>
            </a:r>
            <a:r>
              <a:rPr lang="vi-VN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 tehnološk</a:t>
            </a:r>
            <a:r>
              <a:rPr lang="hr-HR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oj</a:t>
            </a:r>
            <a:r>
              <a:rPr lang="vi-VN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 i infrastruktur</a:t>
            </a:r>
            <a:r>
              <a:rPr lang="hr-HR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noj</a:t>
            </a:r>
            <a:r>
              <a:rPr lang="vi-VN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 opremljenosti proizvođačke </a:t>
            </a:r>
            <a:endParaRPr lang="hr-HR" sz="1600" b="1" dirty="0">
              <a:solidFill>
                <a:prstClr val="black">
                  <a:lumMod val="75000"/>
                  <a:lumOff val="25000"/>
                </a:prstClr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marL="457200" lvl="1" indent="0">
              <a:buNone/>
            </a:pPr>
            <a:r>
              <a:rPr lang="vi-VN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organizacije (oprema za proizvodnju, pripremu proizvoda za tržište i preradu </a:t>
            </a:r>
            <a:r>
              <a:rPr lang="vi-VN" sz="16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te </a:t>
            </a:r>
            <a:r>
              <a:rPr lang="vi-VN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skladištenjenje i prodaju)</a:t>
            </a:r>
          </a:p>
          <a:p>
            <a:pPr marL="457200" lvl="1" indent="0">
              <a:buNone/>
            </a:pPr>
            <a:r>
              <a:rPr lang="hr-HR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- </a:t>
            </a:r>
            <a:r>
              <a:rPr lang="vi-VN" sz="16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broj</a:t>
            </a:r>
            <a:r>
              <a:rPr lang="hr-HR" sz="16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u</a:t>
            </a:r>
            <a:r>
              <a:rPr lang="vi-VN" sz="16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 </a:t>
            </a:r>
            <a:r>
              <a:rPr lang="vi-VN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članova proizvođačke organizacije i </a:t>
            </a:r>
            <a:r>
              <a:rPr lang="vi-VN" sz="16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vrijednost</a:t>
            </a:r>
            <a:r>
              <a:rPr lang="hr-HR" sz="16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i</a:t>
            </a:r>
            <a:r>
              <a:rPr lang="vi-VN" sz="16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 </a:t>
            </a:r>
            <a:r>
              <a:rPr lang="vi-VN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utržive proizvodnje ili </a:t>
            </a:r>
            <a:endParaRPr lang="hr-HR" sz="1600" b="1" dirty="0">
              <a:solidFill>
                <a:prstClr val="black">
                  <a:lumMod val="75000"/>
                  <a:lumOff val="25000"/>
                </a:prstClr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marL="457200" lvl="1" indent="0">
              <a:buNone/>
            </a:pPr>
            <a:r>
              <a:rPr lang="vi-VN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obuj</a:t>
            </a:r>
            <a:r>
              <a:rPr lang="hr-HR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mu</a:t>
            </a:r>
            <a:r>
              <a:rPr lang="vi-VN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 proizvodnje</a:t>
            </a:r>
          </a:p>
          <a:p>
            <a:pPr marL="457200" lvl="1" indent="0">
              <a:buNone/>
            </a:pPr>
            <a:r>
              <a:rPr lang="hr-HR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- </a:t>
            </a:r>
            <a:r>
              <a:rPr lang="vi-VN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postojeće</a:t>
            </a:r>
            <a:r>
              <a:rPr lang="hr-HR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m</a:t>
            </a:r>
            <a:r>
              <a:rPr lang="vi-VN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 stanj</a:t>
            </a:r>
            <a:r>
              <a:rPr lang="hr-HR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u</a:t>
            </a:r>
            <a:r>
              <a:rPr lang="vi-VN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 u pogledu trženja proizvoda članova proizvođačke </a:t>
            </a:r>
            <a:endParaRPr lang="hr-HR" sz="1600" b="1" dirty="0">
              <a:solidFill>
                <a:prstClr val="black">
                  <a:lumMod val="75000"/>
                  <a:lumOff val="25000"/>
                </a:prstClr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marL="457200" lvl="1" indent="0">
              <a:buNone/>
            </a:pPr>
            <a:r>
              <a:rPr lang="vi-VN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organizacije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519915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sz="3200" dirty="0">
                <a:solidFill>
                  <a:srgbClr val="FF6600"/>
                </a:solidFill>
                <a:latin typeface="Cambria" panose="02040503050406030204" pitchFamily="18" charset="0"/>
                <a:ea typeface="맑은 고딕" pitchFamily="50" charset="-127"/>
              </a:rPr>
              <a:t>SADRŽAJ POSLOVNOG PLANA</a:t>
            </a:r>
            <a:endParaRPr lang="hr-HR" dirty="0"/>
          </a:p>
        </p:txBody>
      </p:sp>
      <p:sp>
        <p:nvSpPr>
          <p:cNvPr id="4" name="Rezervirano mjesto sadržaja 3"/>
          <p:cNvSpPr>
            <a:spLocks noGrp="1"/>
          </p:cNvSpPr>
          <p:nvPr>
            <p:ph idx="10"/>
          </p:nvPr>
        </p:nvSpPr>
        <p:spPr>
          <a:xfrm>
            <a:off x="467544" y="1556792"/>
            <a:ext cx="8229600" cy="4968552"/>
          </a:xfrm>
        </p:spPr>
        <p:txBody>
          <a:bodyPr/>
          <a:lstStyle/>
          <a:p>
            <a:endParaRPr lang="hr-HR" sz="1800" b="1" dirty="0" smtClean="0">
              <a:solidFill>
                <a:prstClr val="black">
                  <a:lumMod val="75000"/>
                  <a:lumOff val="25000"/>
                </a:prstClr>
              </a:solidFill>
              <a:latin typeface="Cambria" panose="02040503050406030204" pitchFamily="18" charset="0"/>
              <a:cs typeface="Arial" pitchFamily="34" charset="0"/>
            </a:endParaRPr>
          </a:p>
          <a:p>
            <a:endParaRPr lang="hr-HR" sz="1800" b="1" dirty="0">
              <a:solidFill>
                <a:prstClr val="black">
                  <a:lumMod val="75000"/>
                  <a:lumOff val="25000"/>
                </a:prstClr>
              </a:solidFill>
              <a:latin typeface="Cambria" panose="02040503050406030204" pitchFamily="18" charset="0"/>
              <a:cs typeface="Arial" pitchFamily="34" charset="0"/>
            </a:endParaRPr>
          </a:p>
          <a:p>
            <a:r>
              <a:rPr lang="vi-VN" sz="18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1.3.</a:t>
            </a:r>
            <a:r>
              <a:rPr lang="hr-HR" sz="18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 </a:t>
            </a:r>
            <a:r>
              <a:rPr lang="vi-VN" sz="1800" b="1" dirty="0" smtClean="0">
                <a:solidFill>
                  <a:srgbClr val="0070C0"/>
                </a:solidFill>
                <a:latin typeface="Cambria" panose="02040503050406030204" pitchFamily="18" charset="0"/>
                <a:cs typeface="Arial" pitchFamily="34" charset="0"/>
              </a:rPr>
              <a:t>Sažeti </a:t>
            </a:r>
            <a:r>
              <a:rPr lang="vi-VN" sz="1800" b="1" dirty="0">
                <a:solidFill>
                  <a:srgbClr val="0070C0"/>
                </a:solidFill>
                <a:latin typeface="Cambria" panose="02040503050406030204" pitchFamily="18" charset="0"/>
                <a:cs typeface="Arial" pitchFamily="34" charset="0"/>
              </a:rPr>
              <a:t>opis dosadašnjeg poslovanja proizvođačke </a:t>
            </a:r>
            <a:r>
              <a:rPr lang="vi-VN" sz="1800" b="1" dirty="0" smtClean="0">
                <a:solidFill>
                  <a:srgbClr val="0070C0"/>
                </a:solidFill>
                <a:latin typeface="Cambria" panose="02040503050406030204" pitchFamily="18" charset="0"/>
                <a:cs typeface="Arial" pitchFamily="34" charset="0"/>
              </a:rPr>
              <a:t>organizacije</a:t>
            </a:r>
            <a:endParaRPr lang="hr-HR" sz="1800" b="1" dirty="0" smtClean="0">
              <a:solidFill>
                <a:srgbClr val="0070C0"/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>
              <a:spcBef>
                <a:spcPts val="0"/>
              </a:spcBef>
            </a:pPr>
            <a:r>
              <a:rPr lang="vi-VN" sz="18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1.4.</a:t>
            </a:r>
            <a:r>
              <a:rPr lang="hr-HR" sz="16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 </a:t>
            </a:r>
            <a:r>
              <a:rPr lang="vi-VN" sz="1800" b="1" dirty="0" smtClean="0">
                <a:solidFill>
                  <a:srgbClr val="0070C0"/>
                </a:solidFill>
                <a:latin typeface="Cambria" panose="02040503050406030204" pitchFamily="18" charset="0"/>
                <a:cs typeface="Arial" pitchFamily="34" charset="0"/>
              </a:rPr>
              <a:t>Sažeti </a:t>
            </a:r>
            <a:r>
              <a:rPr lang="vi-VN" sz="1800" b="1" dirty="0">
                <a:solidFill>
                  <a:srgbClr val="0070C0"/>
                </a:solidFill>
                <a:latin typeface="Cambria" panose="02040503050406030204" pitchFamily="18" charset="0"/>
                <a:cs typeface="Arial" pitchFamily="34" charset="0"/>
              </a:rPr>
              <a:t>opis dosadašnjeg poslovanja članova proizvođačke organizacije </a:t>
            </a:r>
            <a:r>
              <a:rPr lang="vi-VN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(uključujući </a:t>
            </a:r>
            <a:r>
              <a:rPr lang="vi-VN" sz="16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vrijednost </a:t>
            </a:r>
            <a:r>
              <a:rPr lang="vi-VN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utržene proizvodnje članova </a:t>
            </a:r>
            <a:r>
              <a:rPr lang="vi-VN" sz="16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proizvođačke </a:t>
            </a:r>
            <a:r>
              <a:rPr lang="vi-VN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organizacije </a:t>
            </a:r>
            <a:endParaRPr lang="hr-HR" sz="1600" b="1" dirty="0" smtClean="0">
              <a:solidFill>
                <a:prstClr val="black">
                  <a:lumMod val="75000"/>
                  <a:lumOff val="25000"/>
                </a:prstClr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>
              <a:spcBef>
                <a:spcPts val="0"/>
              </a:spcBef>
            </a:pPr>
            <a:r>
              <a:rPr lang="vi-VN" sz="16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3 </a:t>
            </a:r>
            <a:r>
              <a:rPr lang="vi-VN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godine prije ulaska u proizvođačku </a:t>
            </a:r>
            <a:r>
              <a:rPr lang="vi-VN" sz="16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organizaciju</a:t>
            </a:r>
            <a:r>
              <a:rPr lang="vi-VN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)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3717032"/>
            <a:ext cx="3240360" cy="2160240"/>
          </a:xfrm>
          <a:prstGeom prst="rect">
            <a:avLst/>
          </a:prstGeom>
          <a:noFill/>
          <a:ln w="19050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0838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sz="3200" dirty="0">
                <a:solidFill>
                  <a:srgbClr val="FF6600"/>
                </a:solidFill>
                <a:latin typeface="Cambria" panose="02040503050406030204" pitchFamily="18" charset="0"/>
                <a:ea typeface="맑은 고딕" pitchFamily="50" charset="-127"/>
              </a:rPr>
              <a:t>SADRŽAJ POSLOVNOG PLANA</a:t>
            </a:r>
            <a:endParaRPr lang="hr-HR" dirty="0"/>
          </a:p>
        </p:txBody>
      </p:sp>
      <p:sp>
        <p:nvSpPr>
          <p:cNvPr id="4" name="Rezervirano mjesto sadržaja 3"/>
          <p:cNvSpPr>
            <a:spLocks noGrp="1"/>
          </p:cNvSpPr>
          <p:nvPr>
            <p:ph idx="10"/>
          </p:nvPr>
        </p:nvSpPr>
        <p:spPr>
          <a:xfrm>
            <a:off x="467544" y="1556792"/>
            <a:ext cx="8229600" cy="4680520"/>
          </a:xfrm>
        </p:spPr>
        <p:txBody>
          <a:bodyPr/>
          <a:lstStyle/>
          <a:p>
            <a:pPr marL="457200" lvl="1" indent="0">
              <a:buNone/>
            </a:pPr>
            <a:r>
              <a:rPr lang="vi-VN" sz="20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2.</a:t>
            </a:r>
            <a:r>
              <a:rPr lang="vi-VN" sz="16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	</a:t>
            </a:r>
            <a:r>
              <a:rPr lang="vi-VN" sz="2000" b="1" dirty="0" smtClean="0">
                <a:solidFill>
                  <a:srgbClr val="FF3300"/>
                </a:solidFill>
                <a:latin typeface="Cambria" panose="02040503050406030204" pitchFamily="18" charset="0"/>
                <a:ea typeface="Times New Roman"/>
                <a:cs typeface="Times New Roman"/>
              </a:rPr>
              <a:t>CILJEVI </a:t>
            </a:r>
            <a:r>
              <a:rPr lang="vi-VN" sz="2000" b="1" dirty="0">
                <a:solidFill>
                  <a:srgbClr val="FF3300"/>
                </a:solidFill>
                <a:latin typeface="Cambria" panose="02040503050406030204" pitchFamily="18" charset="0"/>
                <a:ea typeface="Times New Roman"/>
                <a:cs typeface="Times New Roman"/>
              </a:rPr>
              <a:t>I PLANIRANE </a:t>
            </a:r>
            <a:r>
              <a:rPr lang="vi-VN" sz="2000" b="1" dirty="0" smtClean="0">
                <a:solidFill>
                  <a:srgbClr val="FF3300"/>
                </a:solidFill>
                <a:latin typeface="Cambria" panose="02040503050406030204" pitchFamily="18" charset="0"/>
                <a:ea typeface="Times New Roman"/>
                <a:cs typeface="Times New Roman"/>
              </a:rPr>
              <a:t>AKTIVNOSTI</a:t>
            </a:r>
            <a:endParaRPr lang="hr-HR" sz="2000" b="1" dirty="0" smtClean="0">
              <a:solidFill>
                <a:srgbClr val="FF3300"/>
              </a:solidFill>
              <a:latin typeface="Cambria" panose="02040503050406030204" pitchFamily="18" charset="0"/>
              <a:ea typeface="Times New Roman"/>
              <a:cs typeface="Times New Roman"/>
            </a:endParaRPr>
          </a:p>
          <a:p>
            <a:pPr marL="457200" lvl="1" indent="0">
              <a:buNone/>
            </a:pPr>
            <a:r>
              <a:rPr lang="vi-VN" sz="18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2.1</a:t>
            </a:r>
            <a:r>
              <a:rPr lang="vi-VN" sz="18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.	</a:t>
            </a:r>
            <a:r>
              <a:rPr lang="vi-VN" sz="1800" b="1" dirty="0">
                <a:solidFill>
                  <a:srgbClr val="0070C0"/>
                </a:solidFill>
                <a:latin typeface="Cambria" panose="02040503050406030204" pitchFamily="18" charset="0"/>
                <a:cs typeface="Arial" pitchFamily="34" charset="0"/>
              </a:rPr>
              <a:t>Ciljevi proizvođačke organizacije:  </a:t>
            </a:r>
          </a:p>
          <a:p>
            <a:pPr marL="857250" lvl="2" indent="0">
              <a:buNone/>
            </a:pPr>
            <a:r>
              <a:rPr lang="hr-HR" sz="14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- </a:t>
            </a:r>
            <a:r>
              <a:rPr lang="vi-VN" sz="14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prilagodba </a:t>
            </a:r>
            <a:r>
              <a:rPr lang="vi-VN" sz="14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proizvodnje </a:t>
            </a:r>
            <a:r>
              <a:rPr lang="vi-VN" sz="14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zahtjevima tržišta</a:t>
            </a:r>
            <a:endParaRPr lang="vi-VN" sz="1400" b="1" dirty="0">
              <a:solidFill>
                <a:prstClr val="black">
                  <a:lumMod val="75000"/>
                  <a:lumOff val="25000"/>
                </a:prstClr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marL="857250" lvl="2" indent="0">
              <a:buNone/>
            </a:pPr>
            <a:r>
              <a:rPr lang="hr-HR" sz="14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- </a:t>
            </a:r>
            <a:r>
              <a:rPr lang="vi-VN" sz="14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plasiranje </a:t>
            </a:r>
            <a:r>
              <a:rPr lang="vi-VN" sz="14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na tržište </a:t>
            </a:r>
            <a:r>
              <a:rPr lang="vi-VN" sz="14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proizvoda </a:t>
            </a:r>
            <a:r>
              <a:rPr lang="hr-HR" sz="14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članova proizvođačke organizacije </a:t>
            </a:r>
            <a:r>
              <a:rPr lang="vi-VN" sz="14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uključujući </a:t>
            </a:r>
            <a:endParaRPr lang="hr-HR" sz="1400" b="1" dirty="0" smtClean="0">
              <a:solidFill>
                <a:prstClr val="black">
                  <a:lumMod val="75000"/>
                  <a:lumOff val="25000"/>
                </a:prstClr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marL="857250" lvl="2" indent="0">
              <a:buNone/>
            </a:pPr>
            <a:r>
              <a:rPr lang="vi-VN" sz="14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pripremu </a:t>
            </a:r>
            <a:r>
              <a:rPr lang="vi-VN" sz="14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za </a:t>
            </a:r>
            <a:r>
              <a:rPr lang="vi-VN" sz="14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prodaju</a:t>
            </a:r>
            <a:r>
              <a:rPr lang="hr-HR" sz="14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,</a:t>
            </a:r>
            <a:r>
              <a:rPr lang="vi-VN" sz="14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 centralizaciju </a:t>
            </a:r>
            <a:r>
              <a:rPr lang="vi-VN" sz="14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prodaje i </a:t>
            </a:r>
            <a:r>
              <a:rPr lang="vi-VN" sz="14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ponud</a:t>
            </a:r>
            <a:r>
              <a:rPr lang="hr-HR" sz="14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u</a:t>
            </a:r>
            <a:r>
              <a:rPr lang="vi-VN" sz="14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 </a:t>
            </a:r>
            <a:r>
              <a:rPr lang="vi-VN" sz="14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kupcima na veliko</a:t>
            </a:r>
          </a:p>
          <a:p>
            <a:pPr marL="857250" lvl="2" indent="0">
              <a:buNone/>
            </a:pPr>
            <a:r>
              <a:rPr lang="hr-HR" sz="14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- </a:t>
            </a:r>
            <a:r>
              <a:rPr lang="vi-VN" sz="14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uspostavljanje </a:t>
            </a:r>
            <a:r>
              <a:rPr lang="vi-VN" sz="14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zajedničkih pravila o proizvodnji, posebno u pogledu količine, </a:t>
            </a:r>
            <a:endParaRPr lang="hr-HR" sz="1400" b="1" dirty="0" smtClean="0">
              <a:solidFill>
                <a:prstClr val="black">
                  <a:lumMod val="75000"/>
                  <a:lumOff val="25000"/>
                </a:prstClr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marL="857250" lvl="2" indent="0">
              <a:buNone/>
            </a:pPr>
            <a:r>
              <a:rPr lang="vi-VN" sz="14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kvalitete </a:t>
            </a:r>
            <a:r>
              <a:rPr lang="vi-VN" sz="14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i dostupnosti plodova</a:t>
            </a:r>
          </a:p>
          <a:p>
            <a:pPr marL="857250" lvl="2" indent="0">
              <a:buNone/>
            </a:pPr>
            <a:r>
              <a:rPr lang="hr-HR" sz="14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- </a:t>
            </a:r>
            <a:r>
              <a:rPr lang="vi-VN" sz="14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razvoj </a:t>
            </a:r>
            <a:r>
              <a:rPr lang="vi-VN" sz="14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poslovnih i marketinških vještina te olakšavanje inovativnih procesa</a:t>
            </a:r>
          </a:p>
          <a:p>
            <a:pPr marL="457200" lvl="1" indent="0">
              <a:buNone/>
            </a:pPr>
            <a:r>
              <a:rPr lang="vi-VN" sz="18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2.2.</a:t>
            </a:r>
            <a:r>
              <a:rPr lang="vi-VN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	</a:t>
            </a:r>
            <a:r>
              <a:rPr lang="vi-VN" sz="1800" b="1" dirty="0">
                <a:solidFill>
                  <a:srgbClr val="0070C0"/>
                </a:solidFill>
                <a:latin typeface="Cambria" panose="02040503050406030204" pitchFamily="18" charset="0"/>
                <a:cs typeface="Arial" pitchFamily="34" charset="0"/>
              </a:rPr>
              <a:t>Aktivnosti koje proizvođačka </a:t>
            </a:r>
            <a:r>
              <a:rPr lang="vi-VN" sz="1800" b="1" dirty="0" smtClean="0">
                <a:solidFill>
                  <a:srgbClr val="0070C0"/>
                </a:solidFill>
                <a:latin typeface="Cambria" panose="02040503050406030204" pitchFamily="18" charset="0"/>
                <a:cs typeface="Arial" pitchFamily="34" charset="0"/>
              </a:rPr>
              <a:t>organizacija </a:t>
            </a:r>
            <a:r>
              <a:rPr lang="vi-VN" sz="1800" b="1" dirty="0">
                <a:solidFill>
                  <a:srgbClr val="0070C0"/>
                </a:solidFill>
                <a:latin typeface="Cambria" panose="02040503050406030204" pitchFamily="18" charset="0"/>
                <a:cs typeface="Arial" pitchFamily="34" charset="0"/>
              </a:rPr>
              <a:t>mora provesti  </a:t>
            </a:r>
          </a:p>
          <a:p>
            <a:pPr marL="857250" lvl="2" indent="0">
              <a:buNone/>
            </a:pPr>
            <a:r>
              <a:rPr lang="vi-VN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2.2.1.</a:t>
            </a:r>
            <a:r>
              <a:rPr lang="hr-HR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 </a:t>
            </a:r>
            <a:r>
              <a:rPr lang="vi-VN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poznavanje i prikupljanje podataka o proizvodnji svojih </a:t>
            </a:r>
            <a:endParaRPr lang="hr-HR" sz="1600" b="1" dirty="0">
              <a:solidFill>
                <a:schemeClr val="tx1">
                  <a:lumMod val="75000"/>
                  <a:lumOff val="25000"/>
                </a:schemeClr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marL="857250" lvl="2" indent="0">
              <a:buNone/>
            </a:pPr>
            <a:r>
              <a:rPr lang="vi-VN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članova</a:t>
            </a:r>
          </a:p>
          <a:p>
            <a:pPr marL="857250" lvl="2" indent="0">
              <a:buNone/>
            </a:pPr>
            <a:r>
              <a:rPr lang="vi-VN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2.2.2.</a:t>
            </a:r>
            <a:r>
              <a:rPr lang="hr-HR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 </a:t>
            </a:r>
            <a:r>
              <a:rPr lang="vi-VN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sakupljanje, </a:t>
            </a:r>
            <a:r>
              <a:rPr lang="vi-VN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skladištenje</a:t>
            </a:r>
            <a:r>
              <a:rPr lang="vi-VN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,</a:t>
            </a:r>
            <a:r>
              <a:rPr lang="vi-VN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 sortiranje i </a:t>
            </a:r>
            <a:r>
              <a:rPr lang="vi-VN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pakiranje proizvodnje svojih </a:t>
            </a:r>
            <a:endParaRPr lang="hr-HR" sz="1600" b="1" dirty="0" smtClean="0">
              <a:solidFill>
                <a:schemeClr val="tx1">
                  <a:lumMod val="75000"/>
                  <a:lumOff val="25000"/>
                </a:schemeClr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marL="857250" lvl="2" indent="0">
              <a:buNone/>
            </a:pPr>
            <a:r>
              <a:rPr lang="vi-VN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članova</a:t>
            </a:r>
            <a:endParaRPr lang="vi-VN" sz="1600" b="1" dirty="0">
              <a:solidFill>
                <a:schemeClr val="tx1">
                  <a:lumMod val="75000"/>
                  <a:lumOff val="25000"/>
                </a:schemeClr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marL="857250" lvl="2" indent="0">
              <a:buNone/>
            </a:pPr>
            <a:r>
              <a:rPr lang="vi-VN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2.2.3.</a:t>
            </a:r>
            <a:r>
              <a:rPr lang="hr-HR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 </a:t>
            </a:r>
            <a:r>
              <a:rPr lang="vi-VN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komercijalno i računovodstveno upravljanje</a:t>
            </a:r>
          </a:p>
          <a:p>
            <a:pPr marL="857250" lvl="2" indent="0">
              <a:buNone/>
            </a:pPr>
            <a:r>
              <a:rPr lang="vi-VN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2.2.4.</a:t>
            </a:r>
            <a:r>
              <a:rPr lang="hr-HR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 </a:t>
            </a:r>
            <a:r>
              <a:rPr lang="vi-VN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centralizirano knjigovodstvo i sustav fakturiranja</a:t>
            </a:r>
          </a:p>
          <a:p>
            <a:pPr lvl="0"/>
            <a:endParaRPr lang="vi-VN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9695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sz="3200" dirty="0">
                <a:solidFill>
                  <a:srgbClr val="FF6600"/>
                </a:solidFill>
                <a:latin typeface="Cambria" panose="02040503050406030204" pitchFamily="18" charset="0"/>
                <a:ea typeface="맑은 고딕" pitchFamily="50" charset="-127"/>
              </a:rPr>
              <a:t>SADRŽAJ POSLOVNOG PLANA</a:t>
            </a:r>
            <a:endParaRPr lang="hr-HR" dirty="0"/>
          </a:p>
        </p:txBody>
      </p:sp>
      <p:sp>
        <p:nvSpPr>
          <p:cNvPr id="4" name="Rezervirano mjesto sadržaja 3"/>
          <p:cNvSpPr>
            <a:spLocks noGrp="1"/>
          </p:cNvSpPr>
          <p:nvPr>
            <p:ph idx="10"/>
          </p:nvPr>
        </p:nvSpPr>
        <p:spPr>
          <a:xfrm>
            <a:off x="467544" y="1484784"/>
            <a:ext cx="8229600" cy="5112568"/>
          </a:xfrm>
        </p:spPr>
        <p:txBody>
          <a:bodyPr/>
          <a:lstStyle/>
          <a:p>
            <a:pPr lvl="0"/>
            <a:r>
              <a:rPr lang="vi-VN" sz="2000" b="1" dirty="0" smtClean="0">
                <a:latin typeface="Cambria" panose="02040503050406030204" pitchFamily="18" charset="0"/>
                <a:cs typeface="Arial" pitchFamily="34" charset="0"/>
              </a:rPr>
              <a:t>3.</a:t>
            </a:r>
            <a:r>
              <a:rPr lang="hr-HR" sz="2000" b="1" dirty="0" smtClean="0">
                <a:latin typeface="Cambria" panose="02040503050406030204" pitchFamily="18" charset="0"/>
                <a:cs typeface="Arial" pitchFamily="34" charset="0"/>
              </a:rPr>
              <a:t> </a:t>
            </a:r>
            <a:r>
              <a:rPr lang="vi-VN" sz="2000" b="1" dirty="0" smtClean="0">
                <a:solidFill>
                  <a:srgbClr val="FF3300"/>
                </a:solidFill>
                <a:latin typeface="Cambria" panose="02040503050406030204" pitchFamily="18" charset="0"/>
                <a:ea typeface="Times New Roman"/>
                <a:cs typeface="Times New Roman"/>
              </a:rPr>
              <a:t>POSLOVANJE </a:t>
            </a:r>
            <a:endParaRPr lang="vi-VN" sz="2000" b="1" dirty="0">
              <a:solidFill>
                <a:srgbClr val="FF3300"/>
              </a:solidFill>
              <a:latin typeface="Cambria" panose="02040503050406030204" pitchFamily="18" charset="0"/>
              <a:ea typeface="Times New Roman"/>
              <a:cs typeface="Times New Roman"/>
            </a:endParaRPr>
          </a:p>
          <a:p>
            <a:pPr lvl="0"/>
            <a:r>
              <a:rPr lang="vi-VN" sz="1800" b="1" dirty="0" smtClean="0">
                <a:latin typeface="Cambria" panose="02040503050406030204" pitchFamily="18" charset="0"/>
                <a:cs typeface="Arial" pitchFamily="34" charset="0"/>
              </a:rPr>
              <a:t>3.1.</a:t>
            </a:r>
            <a:r>
              <a:rPr lang="hr-HR" sz="1800" b="1" dirty="0" smtClean="0">
                <a:latin typeface="Cambria" panose="02040503050406030204" pitchFamily="18" charset="0"/>
                <a:cs typeface="Arial" pitchFamily="34" charset="0"/>
              </a:rPr>
              <a:t> </a:t>
            </a:r>
            <a:r>
              <a:rPr lang="vi-VN" sz="1800" b="1" dirty="0" smtClean="0">
                <a:solidFill>
                  <a:srgbClr val="0070C0"/>
                </a:solidFill>
                <a:latin typeface="Cambria" panose="02040503050406030204" pitchFamily="18" charset="0"/>
                <a:cs typeface="Arial" pitchFamily="34" charset="0"/>
              </a:rPr>
              <a:t>Opis </a:t>
            </a:r>
            <a:r>
              <a:rPr lang="vi-VN" sz="1800" b="1" dirty="0">
                <a:solidFill>
                  <a:srgbClr val="0070C0"/>
                </a:solidFill>
                <a:latin typeface="Cambria" panose="02040503050406030204" pitchFamily="18" charset="0"/>
                <a:cs typeface="Arial" pitchFamily="34" charset="0"/>
              </a:rPr>
              <a:t>planiranog poslovanja i aktivnosti proizvođačke organizacije </a:t>
            </a:r>
            <a:endParaRPr lang="hr-HR" sz="1800" b="1" dirty="0" smtClean="0">
              <a:solidFill>
                <a:srgbClr val="0070C0"/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lvl="0"/>
            <a:r>
              <a:rPr lang="hr-HR" sz="1800" b="1" dirty="0" smtClean="0">
                <a:solidFill>
                  <a:srgbClr val="0070C0"/>
                </a:solidFill>
                <a:latin typeface="Cambria" panose="02040503050406030204" pitchFamily="18" charset="0"/>
                <a:cs typeface="Arial" pitchFamily="34" charset="0"/>
              </a:rPr>
              <a:t>prvih pet godina</a:t>
            </a:r>
            <a:endParaRPr lang="vi-VN" sz="1800" b="1" dirty="0">
              <a:solidFill>
                <a:srgbClr val="0070C0"/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marL="457200" lvl="1" indent="0">
              <a:buNone/>
            </a:pPr>
            <a:r>
              <a:rPr lang="hr-H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- </a:t>
            </a:r>
            <a:r>
              <a:rPr lang="vi-VN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planiran</a:t>
            </a:r>
            <a:r>
              <a:rPr lang="hr-H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i</a:t>
            </a:r>
            <a:r>
              <a:rPr lang="vi-VN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 administrativn</a:t>
            </a:r>
            <a:r>
              <a:rPr lang="hr-H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i</a:t>
            </a:r>
            <a:r>
              <a:rPr lang="vi-VN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 </a:t>
            </a:r>
            <a:r>
              <a:rPr lang="hr-H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kapaciteti </a:t>
            </a:r>
            <a:r>
              <a:rPr lang="vi-VN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i planiran</a:t>
            </a:r>
            <a:r>
              <a:rPr lang="hr-H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i</a:t>
            </a:r>
            <a:r>
              <a:rPr lang="vi-VN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 radn</a:t>
            </a:r>
            <a:r>
              <a:rPr lang="hr-H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i </a:t>
            </a:r>
            <a:r>
              <a:rPr lang="vi-VN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prostor </a:t>
            </a:r>
            <a:r>
              <a:rPr lang="vi-VN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proizvođačke </a:t>
            </a:r>
            <a:endParaRPr lang="hr-HR" sz="1600" b="1" dirty="0" smtClean="0">
              <a:solidFill>
                <a:schemeClr val="tx1">
                  <a:lumMod val="75000"/>
                  <a:lumOff val="25000"/>
                </a:schemeClr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marL="457200" lvl="1" indent="0">
              <a:buNone/>
            </a:pPr>
            <a:r>
              <a:rPr lang="vi-VN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organizacije</a:t>
            </a:r>
            <a:endParaRPr lang="vi-VN" sz="1600" b="1" dirty="0">
              <a:solidFill>
                <a:schemeClr val="tx1">
                  <a:lumMod val="75000"/>
                  <a:lumOff val="25000"/>
                </a:schemeClr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marL="457200" lvl="1" indent="0">
              <a:buNone/>
            </a:pPr>
            <a:r>
              <a:rPr lang="hr-H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- </a:t>
            </a:r>
            <a:r>
              <a:rPr lang="vi-VN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opis </a:t>
            </a:r>
            <a:r>
              <a:rPr lang="vi-VN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planirane tehnološke i </a:t>
            </a:r>
            <a:r>
              <a:rPr lang="vi-VN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infrastruktur</a:t>
            </a:r>
            <a:r>
              <a:rPr lang="hr-H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n</a:t>
            </a:r>
            <a:r>
              <a:rPr lang="vi-VN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e opremljenosti proizvođačke </a:t>
            </a:r>
            <a:endParaRPr lang="hr-HR" sz="1600" b="1" dirty="0" smtClean="0">
              <a:solidFill>
                <a:schemeClr val="tx1">
                  <a:lumMod val="75000"/>
                  <a:lumOff val="25000"/>
                </a:schemeClr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marL="457200" lvl="1" indent="0">
              <a:buNone/>
            </a:pPr>
            <a:r>
              <a:rPr lang="vi-VN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organizacije (oprema </a:t>
            </a:r>
            <a:r>
              <a:rPr lang="vi-VN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za proizvodnju, pripremu i preradu proizvoda te </a:t>
            </a:r>
            <a:endParaRPr lang="hr-HR" sz="1600" b="1" dirty="0" smtClean="0">
              <a:solidFill>
                <a:schemeClr val="tx1">
                  <a:lumMod val="75000"/>
                  <a:lumOff val="25000"/>
                </a:schemeClr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marL="457200" lvl="1" indent="0">
              <a:buNone/>
            </a:pPr>
            <a:r>
              <a:rPr lang="vi-VN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skladištenje </a:t>
            </a:r>
            <a:r>
              <a:rPr lang="vi-VN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i prodaju)</a:t>
            </a:r>
          </a:p>
          <a:p>
            <a:pPr marL="457200" lvl="1" indent="0">
              <a:buNone/>
            </a:pPr>
            <a:r>
              <a:rPr lang="vi-VN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-</a:t>
            </a:r>
            <a:r>
              <a:rPr lang="hr-H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 </a:t>
            </a:r>
            <a:r>
              <a:rPr lang="vi-VN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planirani </a:t>
            </a:r>
            <a:r>
              <a:rPr lang="vi-VN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broj članova proizvođačke organizacije</a:t>
            </a:r>
          </a:p>
          <a:p>
            <a:pPr marL="457200" lvl="1" indent="0">
              <a:buNone/>
            </a:pPr>
            <a:r>
              <a:rPr lang="hr-H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- </a:t>
            </a:r>
            <a:r>
              <a:rPr lang="vi-VN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opis </a:t>
            </a:r>
            <a:r>
              <a:rPr lang="vi-VN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planiranog  stanja u pogledu trženja proizvoda članova proizvođačke </a:t>
            </a:r>
            <a:endParaRPr lang="hr-HR" sz="1600" b="1" dirty="0" smtClean="0">
              <a:solidFill>
                <a:schemeClr val="tx1">
                  <a:lumMod val="75000"/>
                  <a:lumOff val="25000"/>
                </a:schemeClr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marL="457200" lvl="1" indent="0">
              <a:buNone/>
            </a:pPr>
            <a:r>
              <a:rPr lang="vi-VN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organizacije</a:t>
            </a:r>
            <a:endParaRPr lang="vi-VN" sz="1600" b="1" dirty="0">
              <a:solidFill>
                <a:schemeClr val="tx1">
                  <a:lumMod val="75000"/>
                  <a:lumOff val="25000"/>
                </a:schemeClr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lvl="0">
              <a:spcBef>
                <a:spcPts val="0"/>
              </a:spcBef>
            </a:pPr>
            <a:r>
              <a:rPr lang="vi-VN" sz="1800" b="1" dirty="0" smtClean="0">
                <a:latin typeface="Cambria" panose="02040503050406030204" pitchFamily="18" charset="0"/>
                <a:cs typeface="Arial" pitchFamily="34" charset="0"/>
              </a:rPr>
              <a:t>3.2.</a:t>
            </a:r>
            <a:r>
              <a:rPr lang="hr-HR" sz="1800" b="1" dirty="0" smtClean="0">
                <a:latin typeface="Cambria" panose="02040503050406030204" pitchFamily="18" charset="0"/>
                <a:cs typeface="Arial" pitchFamily="34" charset="0"/>
              </a:rPr>
              <a:t> </a:t>
            </a:r>
            <a:r>
              <a:rPr lang="vi-VN" sz="1800" b="1" dirty="0" smtClean="0">
                <a:solidFill>
                  <a:srgbClr val="0070C0"/>
                </a:solidFill>
                <a:latin typeface="Cambria" panose="02040503050406030204" pitchFamily="18" charset="0"/>
                <a:cs typeface="Arial" pitchFamily="34" charset="0"/>
              </a:rPr>
              <a:t>Opis </a:t>
            </a:r>
            <a:r>
              <a:rPr lang="vi-VN" sz="1800" b="1" dirty="0">
                <a:solidFill>
                  <a:srgbClr val="0070C0"/>
                </a:solidFill>
                <a:latin typeface="Cambria" panose="02040503050406030204" pitchFamily="18" charset="0"/>
                <a:cs typeface="Arial" pitchFamily="34" charset="0"/>
              </a:rPr>
              <a:t>planiranog poslovanja i aktivnosti proizvođačke organizacije nakon proteka </a:t>
            </a:r>
            <a:r>
              <a:rPr lang="vi-VN" sz="1800" b="1" dirty="0" smtClean="0">
                <a:solidFill>
                  <a:srgbClr val="0070C0"/>
                </a:solidFill>
                <a:latin typeface="Cambria" panose="02040503050406030204" pitchFamily="18" charset="0"/>
                <a:cs typeface="Arial" pitchFamily="34" charset="0"/>
              </a:rPr>
              <a:t>pet</a:t>
            </a:r>
            <a:r>
              <a:rPr lang="hr-HR" sz="1800" b="1" dirty="0" smtClean="0">
                <a:solidFill>
                  <a:srgbClr val="0070C0"/>
                </a:solidFill>
                <a:latin typeface="Cambria" panose="02040503050406030204" pitchFamily="18" charset="0"/>
                <a:cs typeface="Arial" pitchFamily="34" charset="0"/>
              </a:rPr>
              <a:t> </a:t>
            </a:r>
            <a:r>
              <a:rPr lang="vi-VN" sz="1800" b="1" dirty="0" smtClean="0">
                <a:solidFill>
                  <a:srgbClr val="0070C0"/>
                </a:solidFill>
                <a:latin typeface="Cambria" panose="02040503050406030204" pitchFamily="18" charset="0"/>
                <a:cs typeface="Arial" pitchFamily="34" charset="0"/>
              </a:rPr>
              <a:t>godi</a:t>
            </a:r>
            <a:r>
              <a:rPr lang="hr-HR" sz="1800" b="1" dirty="0" smtClean="0">
                <a:solidFill>
                  <a:srgbClr val="0070C0"/>
                </a:solidFill>
                <a:latin typeface="Cambria" panose="02040503050406030204" pitchFamily="18" charset="0"/>
                <a:cs typeface="Arial" pitchFamily="34" charset="0"/>
              </a:rPr>
              <a:t>na</a:t>
            </a:r>
            <a:r>
              <a:rPr lang="vi-VN" sz="1800" b="1" dirty="0" smtClean="0">
                <a:solidFill>
                  <a:srgbClr val="0070C0"/>
                </a:solidFill>
                <a:latin typeface="Cambria" panose="02040503050406030204" pitchFamily="18" charset="0"/>
                <a:cs typeface="Arial" pitchFamily="34" charset="0"/>
              </a:rPr>
              <a:t> </a:t>
            </a:r>
            <a:r>
              <a:rPr lang="hr-HR" sz="1800" b="1" dirty="0" smtClean="0">
                <a:solidFill>
                  <a:srgbClr val="0070C0"/>
                </a:solidFill>
                <a:latin typeface="Cambria" panose="02040503050406030204" pitchFamily="18" charset="0"/>
                <a:cs typeface="Arial" pitchFamily="34" charset="0"/>
              </a:rPr>
              <a:t>provedbe </a:t>
            </a:r>
            <a:r>
              <a:rPr lang="vi-VN" sz="1800" b="1" dirty="0" smtClean="0">
                <a:solidFill>
                  <a:srgbClr val="0070C0"/>
                </a:solidFill>
                <a:latin typeface="Cambria" panose="02040503050406030204" pitchFamily="18" charset="0"/>
                <a:cs typeface="Arial" pitchFamily="34" charset="0"/>
              </a:rPr>
              <a:t>poslovnog </a:t>
            </a:r>
            <a:r>
              <a:rPr lang="vi-VN" sz="1800" b="1" dirty="0">
                <a:solidFill>
                  <a:srgbClr val="0070C0"/>
                </a:solidFill>
                <a:latin typeface="Cambria" panose="02040503050406030204" pitchFamily="18" charset="0"/>
                <a:cs typeface="Arial" pitchFamily="34" charset="0"/>
              </a:rPr>
              <a:t>plana (pet godina nakon </a:t>
            </a:r>
            <a:endParaRPr lang="hr-HR" sz="1800" b="1" dirty="0" smtClean="0">
              <a:solidFill>
                <a:srgbClr val="0070C0"/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lvl="0">
              <a:spcBef>
                <a:spcPts val="0"/>
              </a:spcBef>
            </a:pPr>
            <a:r>
              <a:rPr lang="vi-VN" sz="1800" b="1" dirty="0" smtClean="0">
                <a:solidFill>
                  <a:srgbClr val="0070C0"/>
                </a:solidFill>
                <a:latin typeface="Cambria" panose="02040503050406030204" pitchFamily="18" charset="0"/>
                <a:cs typeface="Arial" pitchFamily="34" charset="0"/>
              </a:rPr>
              <a:t>zadnjeg </a:t>
            </a:r>
            <a:r>
              <a:rPr lang="vi-VN" sz="1800" b="1" dirty="0">
                <a:solidFill>
                  <a:srgbClr val="0070C0"/>
                </a:solidFill>
                <a:latin typeface="Cambria" panose="02040503050406030204" pitchFamily="18" charset="0"/>
                <a:cs typeface="Arial" pitchFamily="34" charset="0"/>
              </a:rPr>
              <a:t>zahtjeva za isplatu) </a:t>
            </a:r>
          </a:p>
          <a:p>
            <a:pPr lvl="0"/>
            <a:endParaRPr lang="vi-VN" sz="1800" b="1" dirty="0">
              <a:solidFill>
                <a:srgbClr val="0070C0"/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lvl="0"/>
            <a:endParaRPr lang="vi-VN" sz="1600" b="1" dirty="0">
              <a:solidFill>
                <a:prstClr val="black">
                  <a:lumMod val="75000"/>
                  <a:lumOff val="25000"/>
                </a:prstClr>
              </a:solidFill>
              <a:latin typeface="Cambria" panose="02040503050406030204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1468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sz="3200" dirty="0">
                <a:solidFill>
                  <a:srgbClr val="FF6600"/>
                </a:solidFill>
                <a:latin typeface="Cambria" panose="02040503050406030204" pitchFamily="18" charset="0"/>
                <a:ea typeface="맑은 고딕" pitchFamily="50" charset="-127"/>
              </a:rPr>
              <a:t>SADRŽAJ POSLOVNOG PLANA</a:t>
            </a:r>
            <a:endParaRPr lang="hr-HR" dirty="0"/>
          </a:p>
        </p:txBody>
      </p:sp>
      <p:sp>
        <p:nvSpPr>
          <p:cNvPr id="4" name="Rezervirano mjesto sadržaja 3"/>
          <p:cNvSpPr>
            <a:spLocks noGrp="1"/>
          </p:cNvSpPr>
          <p:nvPr>
            <p:ph idx="10"/>
          </p:nvPr>
        </p:nvSpPr>
        <p:spPr>
          <a:xfrm>
            <a:off x="467544" y="1556792"/>
            <a:ext cx="8229600" cy="4320480"/>
          </a:xfrm>
        </p:spPr>
        <p:txBody>
          <a:bodyPr/>
          <a:lstStyle/>
          <a:p>
            <a:pPr lvl="0"/>
            <a:endParaRPr lang="hr-HR" sz="2000" b="1" dirty="0" smtClean="0">
              <a:solidFill>
                <a:prstClr val="black">
                  <a:lumMod val="75000"/>
                  <a:lumOff val="25000"/>
                </a:prstClr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lvl="0"/>
            <a:r>
              <a:rPr lang="vi-VN" sz="20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4.</a:t>
            </a:r>
            <a:r>
              <a:rPr lang="hr-HR" sz="20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 </a:t>
            </a:r>
            <a:r>
              <a:rPr lang="vi-VN" sz="2000" b="1" dirty="0" smtClean="0">
                <a:solidFill>
                  <a:srgbClr val="FF3300"/>
                </a:solidFill>
                <a:latin typeface="Cambria" panose="02040503050406030204" pitchFamily="18" charset="0"/>
                <a:ea typeface="Times New Roman"/>
                <a:cs typeface="Times New Roman"/>
              </a:rPr>
              <a:t>LOKACIJA</a:t>
            </a:r>
            <a:endParaRPr lang="vi-VN" sz="2000" b="1" dirty="0">
              <a:solidFill>
                <a:srgbClr val="FF3300"/>
              </a:solidFill>
              <a:latin typeface="Cambria" panose="02040503050406030204" pitchFamily="18" charset="0"/>
              <a:ea typeface="Times New Roman"/>
              <a:cs typeface="Times New Roman"/>
            </a:endParaRPr>
          </a:p>
          <a:p>
            <a:pPr lvl="0"/>
            <a:r>
              <a:rPr lang="vi-VN" sz="18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4.1.</a:t>
            </a:r>
            <a:r>
              <a:rPr lang="hr-HR" sz="20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 </a:t>
            </a:r>
            <a:r>
              <a:rPr lang="vi-VN" sz="1800" b="1" dirty="0">
                <a:solidFill>
                  <a:srgbClr val="0070C0"/>
                </a:solidFill>
                <a:latin typeface="Cambria" panose="02040503050406030204" pitchFamily="18" charset="0"/>
                <a:cs typeface="Arial" pitchFamily="34" charset="0"/>
              </a:rPr>
              <a:t>Opis zemljopisnog područja djelovanja proizvođačke organizacije </a:t>
            </a:r>
          </a:p>
          <a:p>
            <a:pPr lvl="0"/>
            <a:endParaRPr lang="vi-VN" sz="2000" b="1" dirty="0">
              <a:solidFill>
                <a:prstClr val="black">
                  <a:lumMod val="75000"/>
                  <a:lumOff val="25000"/>
                </a:prstClr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lvl="0"/>
            <a:r>
              <a:rPr lang="vi-VN" sz="20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5.</a:t>
            </a:r>
            <a:r>
              <a:rPr lang="hr-HR" sz="20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 </a:t>
            </a:r>
            <a:r>
              <a:rPr lang="vi-VN" sz="2000" b="1" dirty="0" smtClean="0">
                <a:solidFill>
                  <a:srgbClr val="FF3300"/>
                </a:solidFill>
                <a:latin typeface="Cambria" panose="02040503050406030204" pitchFamily="18" charset="0"/>
                <a:ea typeface="Times New Roman"/>
                <a:cs typeface="Times New Roman"/>
              </a:rPr>
              <a:t>ANALIZA </a:t>
            </a:r>
            <a:r>
              <a:rPr lang="vi-VN" sz="2000" b="1" dirty="0">
                <a:solidFill>
                  <a:srgbClr val="FF3300"/>
                </a:solidFill>
                <a:latin typeface="Cambria" panose="02040503050406030204" pitchFamily="18" charset="0"/>
                <a:ea typeface="Times New Roman"/>
                <a:cs typeface="Times New Roman"/>
              </a:rPr>
              <a:t>TRŽIŠTA</a:t>
            </a:r>
          </a:p>
          <a:p>
            <a:pPr lvl="0"/>
            <a:r>
              <a:rPr lang="vi-VN" sz="18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5.1.</a:t>
            </a:r>
            <a:r>
              <a:rPr lang="hr-HR" sz="20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 </a:t>
            </a:r>
            <a:r>
              <a:rPr lang="vi-VN" sz="1800" b="1" dirty="0" smtClean="0">
                <a:solidFill>
                  <a:srgbClr val="0070C0"/>
                </a:solidFill>
                <a:latin typeface="Cambria" panose="02040503050406030204" pitchFamily="18" charset="0"/>
                <a:cs typeface="Arial" pitchFamily="34" charset="0"/>
              </a:rPr>
              <a:t>Tržište </a:t>
            </a:r>
            <a:r>
              <a:rPr lang="vi-VN" sz="1800" b="1" dirty="0">
                <a:solidFill>
                  <a:srgbClr val="0070C0"/>
                </a:solidFill>
                <a:latin typeface="Cambria" panose="02040503050406030204" pitchFamily="18" charset="0"/>
                <a:cs typeface="Arial" pitchFamily="34" charset="0"/>
              </a:rPr>
              <a:t>nabave</a:t>
            </a:r>
          </a:p>
          <a:p>
            <a:pPr lvl="0"/>
            <a:r>
              <a:rPr lang="vi-VN" sz="18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5.2.</a:t>
            </a:r>
            <a:r>
              <a:rPr lang="hr-HR" sz="20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 </a:t>
            </a:r>
            <a:r>
              <a:rPr lang="vi-VN" sz="1800" b="1" dirty="0" smtClean="0">
                <a:solidFill>
                  <a:srgbClr val="0070C0"/>
                </a:solidFill>
                <a:latin typeface="Cambria" panose="02040503050406030204" pitchFamily="18" charset="0"/>
                <a:cs typeface="Arial" pitchFamily="34" charset="0"/>
              </a:rPr>
              <a:t>Tržište </a:t>
            </a:r>
            <a:r>
              <a:rPr lang="vi-VN" sz="1800" b="1" dirty="0">
                <a:solidFill>
                  <a:srgbClr val="0070C0"/>
                </a:solidFill>
                <a:latin typeface="Cambria" panose="02040503050406030204" pitchFamily="18" charset="0"/>
                <a:cs typeface="Arial" pitchFamily="34" charset="0"/>
              </a:rPr>
              <a:t>prodaje</a:t>
            </a:r>
          </a:p>
          <a:p>
            <a:pPr lvl="0"/>
            <a:r>
              <a:rPr lang="vi-VN" sz="16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mbria" panose="02040503050406030204" pitchFamily="18" charset="0"/>
                <a:cs typeface="Arial" pitchFamily="34" charset="0"/>
              </a:rPr>
              <a:t>                 </a:t>
            </a:r>
            <a:endParaRPr lang="vi-VN" sz="1600" b="1" dirty="0">
              <a:solidFill>
                <a:prstClr val="black">
                  <a:lumMod val="75000"/>
                  <a:lumOff val="25000"/>
                </a:prstClr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lvl="0"/>
            <a:endParaRPr lang="vi-VN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lvl="0"/>
            <a:endParaRPr lang="hr-HR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lvl="0"/>
            <a:endParaRPr lang="hr-HR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69059931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sz="3200" dirty="0">
                <a:solidFill>
                  <a:srgbClr val="FF6600"/>
                </a:solidFill>
                <a:latin typeface="Cambria" panose="02040503050406030204" pitchFamily="18" charset="0"/>
                <a:ea typeface="맑은 고딕" pitchFamily="50" charset="-127"/>
              </a:rPr>
              <a:t>SADRŽAJ POSLOVNOG PLANA</a:t>
            </a:r>
            <a:endParaRPr lang="hr-HR" dirty="0"/>
          </a:p>
        </p:txBody>
      </p:sp>
      <p:sp>
        <p:nvSpPr>
          <p:cNvPr id="4" name="Rezervirano mjesto sadržaja 3"/>
          <p:cNvSpPr>
            <a:spLocks noGrp="1"/>
          </p:cNvSpPr>
          <p:nvPr>
            <p:ph idx="10"/>
          </p:nvPr>
        </p:nvSpPr>
        <p:spPr>
          <a:xfrm>
            <a:off x="467544" y="1556792"/>
            <a:ext cx="8229600" cy="4320480"/>
          </a:xfrm>
        </p:spPr>
        <p:txBody>
          <a:bodyPr/>
          <a:lstStyle/>
          <a:p>
            <a:r>
              <a:rPr lang="hr-HR" sz="2000" b="1" dirty="0" smtClean="0">
                <a:latin typeface="Cambria" panose="02040503050406030204" pitchFamily="18" charset="0"/>
              </a:rPr>
              <a:t>6. </a:t>
            </a:r>
            <a:r>
              <a:rPr lang="hr-HR" sz="2000" b="1" dirty="0" smtClean="0">
                <a:solidFill>
                  <a:srgbClr val="FF3300"/>
                </a:solidFill>
                <a:latin typeface="Cambria" panose="02040503050406030204" pitchFamily="18" charset="0"/>
                <a:ea typeface="Times New Roman"/>
                <a:cs typeface="Times New Roman"/>
              </a:rPr>
              <a:t>EKONOMSKO </a:t>
            </a:r>
            <a:r>
              <a:rPr lang="hr-HR" sz="2000" b="1" dirty="0">
                <a:solidFill>
                  <a:srgbClr val="FF3300"/>
                </a:solidFill>
                <a:latin typeface="Cambria" panose="02040503050406030204" pitchFamily="18" charset="0"/>
                <a:ea typeface="Times New Roman"/>
                <a:cs typeface="Times New Roman"/>
              </a:rPr>
              <a:t>- FINANCIJSKI ELEMENTI POSLOVANJA </a:t>
            </a:r>
            <a:endParaRPr lang="hr-HR" sz="2000" b="1" dirty="0" smtClean="0">
              <a:solidFill>
                <a:srgbClr val="FF3300"/>
              </a:solidFill>
              <a:latin typeface="Cambria" panose="02040503050406030204" pitchFamily="18" charset="0"/>
              <a:ea typeface="Times New Roman"/>
              <a:cs typeface="Times New Roman"/>
            </a:endParaRPr>
          </a:p>
          <a:p>
            <a:r>
              <a:rPr lang="hr-HR" sz="1600" b="1" dirty="0" smtClean="0">
                <a:latin typeface="Cambria" panose="02040503050406030204" pitchFamily="18" charset="0"/>
                <a:cs typeface="Arial" pitchFamily="34" charset="0"/>
              </a:rPr>
              <a:t>(</a:t>
            </a:r>
            <a:r>
              <a:rPr lang="hr-HR" sz="1600" b="1" dirty="0">
                <a:latin typeface="Cambria" panose="02040503050406030204" pitchFamily="18" charset="0"/>
                <a:cs typeface="Arial" pitchFamily="34" charset="0"/>
              </a:rPr>
              <a:t>u tabličnom obliku po godinama  )</a:t>
            </a:r>
          </a:p>
          <a:p>
            <a:r>
              <a:rPr lang="hr-HR" sz="1800" b="1" dirty="0" smtClean="0">
                <a:latin typeface="Cambria" panose="02040503050406030204" pitchFamily="18" charset="0"/>
                <a:cs typeface="Arial" pitchFamily="34" charset="0"/>
              </a:rPr>
              <a:t>6.1. </a:t>
            </a:r>
            <a:r>
              <a:rPr lang="hr-HR" sz="1800" b="1" dirty="0">
                <a:solidFill>
                  <a:srgbClr val="0070C0"/>
                </a:solidFill>
                <a:latin typeface="Cambria" panose="02040503050406030204" pitchFamily="18" charset="0"/>
                <a:cs typeface="Arial" pitchFamily="34" charset="0"/>
              </a:rPr>
              <a:t>Formiranje ukupnog prihoda (asortiman proizvoda, prodajne cijene i količine)</a:t>
            </a:r>
          </a:p>
          <a:p>
            <a:r>
              <a:rPr lang="hr-HR" sz="1800" b="1" dirty="0">
                <a:latin typeface="Cambria" panose="02040503050406030204" pitchFamily="18" charset="0"/>
                <a:cs typeface="Arial" pitchFamily="34" charset="0"/>
              </a:rPr>
              <a:t>6.2. </a:t>
            </a:r>
            <a:r>
              <a:rPr lang="hr-HR" sz="1800" b="1" dirty="0">
                <a:solidFill>
                  <a:srgbClr val="0070C0"/>
                </a:solidFill>
                <a:latin typeface="Cambria" panose="02040503050406030204" pitchFamily="18" charset="0"/>
                <a:cs typeface="Arial" pitchFamily="34" charset="0"/>
              </a:rPr>
              <a:t>Ulaganja u osnovna sredstva</a:t>
            </a:r>
          </a:p>
          <a:p>
            <a:r>
              <a:rPr lang="hr-HR" sz="1800" b="1" dirty="0">
                <a:latin typeface="Cambria" panose="02040503050406030204" pitchFamily="18" charset="0"/>
                <a:cs typeface="Arial" pitchFamily="34" charset="0"/>
              </a:rPr>
              <a:t>6.3. </a:t>
            </a:r>
            <a:r>
              <a:rPr lang="hr-HR" sz="1800" b="1" dirty="0">
                <a:solidFill>
                  <a:srgbClr val="0070C0"/>
                </a:solidFill>
                <a:latin typeface="Cambria" panose="02040503050406030204" pitchFamily="18" charset="0"/>
                <a:cs typeface="Arial" pitchFamily="34" charset="0"/>
              </a:rPr>
              <a:t>Ulaganja u obrtna sredstva</a:t>
            </a:r>
          </a:p>
          <a:p>
            <a:r>
              <a:rPr lang="hr-HR" sz="1800" b="1" dirty="0">
                <a:latin typeface="Cambria" panose="02040503050406030204" pitchFamily="18" charset="0"/>
                <a:cs typeface="Arial" pitchFamily="34" charset="0"/>
              </a:rPr>
              <a:t>6.4.</a:t>
            </a:r>
            <a:r>
              <a:rPr lang="hr-HR" sz="1600" b="1" dirty="0" smtClean="0">
                <a:latin typeface="Cambria" panose="02040503050406030204" pitchFamily="18" charset="0"/>
                <a:cs typeface="Arial" pitchFamily="34" charset="0"/>
              </a:rPr>
              <a:t> </a:t>
            </a:r>
            <a:r>
              <a:rPr lang="hr-HR" sz="1800" b="1" dirty="0">
                <a:solidFill>
                  <a:srgbClr val="0070C0"/>
                </a:solidFill>
                <a:latin typeface="Cambria" panose="02040503050406030204" pitchFamily="18" charset="0"/>
                <a:cs typeface="Arial" pitchFamily="34" charset="0"/>
              </a:rPr>
              <a:t>Izvori financiranja</a:t>
            </a:r>
          </a:p>
          <a:p>
            <a:r>
              <a:rPr lang="hr-HR" sz="1800" b="1" dirty="0">
                <a:latin typeface="Cambria" panose="02040503050406030204" pitchFamily="18" charset="0"/>
                <a:cs typeface="Arial" pitchFamily="34" charset="0"/>
              </a:rPr>
              <a:t>6.5.</a:t>
            </a:r>
            <a:r>
              <a:rPr lang="hr-HR" sz="1600" b="1" dirty="0" smtClean="0">
                <a:latin typeface="Cambria" panose="02040503050406030204" pitchFamily="18" charset="0"/>
                <a:cs typeface="Arial" pitchFamily="34" charset="0"/>
              </a:rPr>
              <a:t> </a:t>
            </a:r>
            <a:r>
              <a:rPr lang="hr-HR" sz="1800" b="1" dirty="0">
                <a:solidFill>
                  <a:srgbClr val="0070C0"/>
                </a:solidFill>
                <a:latin typeface="Cambria" panose="02040503050406030204" pitchFamily="18" charset="0"/>
                <a:cs typeface="Arial" pitchFamily="34" charset="0"/>
              </a:rPr>
              <a:t>Poslovni rashodi</a:t>
            </a:r>
          </a:p>
          <a:p>
            <a:pPr marL="457200" lvl="1" indent="0">
              <a:buNone/>
            </a:pPr>
            <a:r>
              <a:rPr lang="hr-H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6.5.1. Materijalni </a:t>
            </a:r>
            <a:r>
              <a:rPr lang="hr-HR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troškovi (energija, materijal, </a:t>
            </a:r>
            <a:r>
              <a:rPr lang="hr-H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usluge i dr.)</a:t>
            </a:r>
            <a:endParaRPr lang="hr-HR" sz="1600" b="1" dirty="0">
              <a:solidFill>
                <a:schemeClr val="tx1">
                  <a:lumMod val="75000"/>
                  <a:lumOff val="25000"/>
                </a:schemeClr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marL="457200" lvl="1" indent="0">
              <a:buNone/>
            </a:pPr>
            <a:r>
              <a:rPr lang="hr-H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6.5.2. Procjena </a:t>
            </a:r>
            <a:r>
              <a:rPr lang="hr-HR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broja i strukture zaposlenika i projekcija troškova bruto plaća</a:t>
            </a:r>
          </a:p>
          <a:p>
            <a:pPr marL="457200" lvl="1" indent="0">
              <a:buNone/>
            </a:pPr>
            <a:r>
              <a:rPr lang="hr-H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6.5.3. </a:t>
            </a:r>
            <a:r>
              <a:rPr lang="hr-HR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Amortizacija</a:t>
            </a:r>
          </a:p>
          <a:p>
            <a:r>
              <a:rPr lang="hr-HR" sz="1800" b="1" dirty="0">
                <a:latin typeface="Cambria" panose="02040503050406030204" pitchFamily="18" charset="0"/>
                <a:cs typeface="Arial" pitchFamily="34" charset="0"/>
              </a:rPr>
              <a:t>6.6.</a:t>
            </a:r>
            <a:r>
              <a:rPr lang="hr-HR" sz="1600" b="1" dirty="0" smtClean="0">
                <a:latin typeface="Cambria" panose="02040503050406030204" pitchFamily="18" charset="0"/>
                <a:cs typeface="Arial" pitchFamily="34" charset="0"/>
              </a:rPr>
              <a:t> </a:t>
            </a:r>
            <a:r>
              <a:rPr lang="hr-HR" sz="1800" b="1" dirty="0">
                <a:solidFill>
                  <a:srgbClr val="0070C0"/>
                </a:solidFill>
                <a:latin typeface="Cambria" panose="02040503050406030204" pitchFamily="18" charset="0"/>
                <a:cs typeface="Arial" pitchFamily="34" charset="0"/>
              </a:rPr>
              <a:t>Projekcija računa dobiti i gubitka </a:t>
            </a:r>
          </a:p>
          <a:p>
            <a:r>
              <a:rPr lang="hr-HR" sz="1600" b="1" dirty="0">
                <a:latin typeface="Cambria" panose="02040503050406030204" pitchFamily="18" charset="0"/>
                <a:cs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5761466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utnik 1"/>
          <p:cNvSpPr/>
          <p:nvPr/>
        </p:nvSpPr>
        <p:spPr>
          <a:xfrm>
            <a:off x="5362326" y="1772816"/>
            <a:ext cx="3458767" cy="22898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115000"/>
              </a:lnSpc>
              <a:spcBef>
                <a:spcPct val="20000"/>
              </a:spcBef>
              <a:spcAft>
                <a:spcPts val="1000"/>
              </a:spcAft>
              <a:buClr>
                <a:srgbClr val="92D050"/>
              </a:buClr>
              <a:buSzPct val="50000"/>
            </a:pPr>
            <a:r>
              <a:rPr lang="hr-HR" sz="3200" b="1" dirty="0" smtClean="0">
                <a:solidFill>
                  <a:srgbClr val="00FF00"/>
                </a:solidFill>
                <a:latin typeface="Cambria" panose="02040503050406030204" pitchFamily="18" charset="0"/>
                <a:ea typeface="Times New Roman"/>
                <a:cs typeface="Times New Roman"/>
              </a:rPr>
              <a:t>HVALA NA PAŽNJI</a:t>
            </a:r>
          </a:p>
          <a:p>
            <a:pPr lvl="0" algn="ctr">
              <a:lnSpc>
                <a:spcPct val="115000"/>
              </a:lnSpc>
              <a:spcBef>
                <a:spcPct val="20000"/>
              </a:spcBef>
              <a:spcAft>
                <a:spcPts val="1000"/>
              </a:spcAft>
              <a:buClr>
                <a:srgbClr val="92D050"/>
              </a:buClr>
              <a:buSzPct val="50000"/>
            </a:pPr>
            <a:r>
              <a:rPr lang="hr-HR" sz="2000" b="1" dirty="0">
                <a:solidFill>
                  <a:srgbClr val="FF3300"/>
                </a:solidFill>
                <a:latin typeface="Cambria" panose="02040503050406030204" pitchFamily="18" charset="0"/>
                <a:ea typeface="Times New Roman"/>
                <a:cs typeface="Times New Roman"/>
              </a:rPr>
              <a:t>Andreja </a:t>
            </a:r>
            <a:r>
              <a:rPr lang="hr-HR" sz="2000" b="1" dirty="0" err="1">
                <a:solidFill>
                  <a:srgbClr val="FF3300"/>
                </a:solidFill>
                <a:latin typeface="Cambria" panose="02040503050406030204" pitchFamily="18" charset="0"/>
                <a:ea typeface="Times New Roman"/>
                <a:cs typeface="Times New Roman"/>
              </a:rPr>
              <a:t>Martonja</a:t>
            </a:r>
            <a:r>
              <a:rPr lang="hr-HR" sz="2000" b="1" dirty="0">
                <a:solidFill>
                  <a:srgbClr val="FF3300"/>
                </a:solidFill>
                <a:latin typeface="Cambria" panose="02040503050406030204" pitchFamily="18" charset="0"/>
                <a:ea typeface="Times New Roman"/>
                <a:cs typeface="Times New Roman"/>
              </a:rPr>
              <a:t> Hitrec</a:t>
            </a:r>
          </a:p>
          <a:p>
            <a:pPr algn="ctr">
              <a:lnSpc>
                <a:spcPct val="115000"/>
              </a:lnSpc>
              <a:spcBef>
                <a:spcPct val="20000"/>
              </a:spcBef>
              <a:spcAft>
                <a:spcPts val="1000"/>
              </a:spcAft>
              <a:buClr>
                <a:srgbClr val="92D050"/>
              </a:buClr>
              <a:buSzPct val="50000"/>
            </a:pPr>
            <a:r>
              <a:rPr lang="hr-HR" sz="2000" b="1" dirty="0">
                <a:solidFill>
                  <a:srgbClr val="FF3300"/>
                </a:solidFill>
                <a:latin typeface="Cambria" panose="02040503050406030204" pitchFamily="18" charset="0"/>
                <a:ea typeface="Times New Roman"/>
                <a:cs typeface="Times New Roman"/>
              </a:rPr>
              <a:t>+385 1 6106 632</a:t>
            </a:r>
          </a:p>
          <a:p>
            <a:pPr lvl="0" algn="ctr">
              <a:lnSpc>
                <a:spcPct val="115000"/>
              </a:lnSpc>
              <a:spcBef>
                <a:spcPct val="20000"/>
              </a:spcBef>
              <a:spcAft>
                <a:spcPts val="1000"/>
              </a:spcAft>
              <a:buClr>
                <a:srgbClr val="92D050"/>
              </a:buClr>
              <a:buSzPct val="50000"/>
            </a:pPr>
            <a:r>
              <a:rPr lang="hr-HR" sz="2000" b="1" dirty="0" err="1" smtClean="0">
                <a:solidFill>
                  <a:srgbClr val="FF3300"/>
                </a:solidFill>
                <a:latin typeface="Cambria" panose="02040503050406030204" pitchFamily="18" charset="0"/>
                <a:ea typeface="Times New Roman"/>
                <a:cs typeface="Times New Roman"/>
                <a:hlinkClick r:id="rId2"/>
              </a:rPr>
              <a:t>andreja.martonja</a:t>
            </a:r>
            <a:r>
              <a:rPr lang="hr-HR" sz="2000" b="1" dirty="0" smtClean="0">
                <a:solidFill>
                  <a:srgbClr val="FF3300"/>
                </a:solidFill>
                <a:latin typeface="Cambria" panose="02040503050406030204" pitchFamily="18" charset="0"/>
                <a:ea typeface="Times New Roman"/>
                <a:cs typeface="Times New Roman"/>
                <a:hlinkClick r:id="rId2"/>
              </a:rPr>
              <a:t>@</a:t>
            </a:r>
            <a:r>
              <a:rPr lang="hr-HR" sz="2000" b="1" dirty="0" err="1" smtClean="0">
                <a:solidFill>
                  <a:srgbClr val="FF3300"/>
                </a:solidFill>
                <a:latin typeface="Cambria" panose="02040503050406030204" pitchFamily="18" charset="0"/>
                <a:ea typeface="Times New Roman"/>
                <a:cs typeface="Times New Roman"/>
                <a:hlinkClick r:id="rId2"/>
              </a:rPr>
              <a:t>mps.hr</a:t>
            </a:r>
            <a:endParaRPr lang="hr-HR" sz="2000" b="1" dirty="0">
              <a:solidFill>
                <a:srgbClr val="FF3300"/>
              </a:solidFill>
              <a:latin typeface="Cambria" panose="02040503050406030204" pitchFamily="18" charset="0"/>
              <a:ea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8810669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 </a:t>
            </a:r>
            <a:r>
              <a:rPr lang="hr-HR" sz="3600" dirty="0">
                <a:solidFill>
                  <a:srgbClr val="FF6600"/>
                </a:solidFill>
                <a:latin typeface="Cambria" panose="02040503050406030204" pitchFamily="18" charset="0"/>
                <a:ea typeface="맑은 고딕" pitchFamily="50" charset="-127"/>
              </a:rPr>
              <a:t>PRAVNI OKVIR</a:t>
            </a:r>
            <a:endParaRPr lang="ko-KR" altLang="en-US" sz="3600" dirty="0">
              <a:solidFill>
                <a:srgbClr val="FF6600"/>
              </a:solidFill>
              <a:latin typeface="Cambria" panose="02040503050406030204" pitchFamily="18" charset="0"/>
              <a:ea typeface="맑은 고딕" pitchFamily="50" charset="-127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0"/>
          </p:nvPr>
        </p:nvSpPr>
        <p:spPr>
          <a:xfrm>
            <a:off x="467544" y="3645024"/>
            <a:ext cx="8229600" cy="2232248"/>
          </a:xfrm>
        </p:spPr>
        <p:txBody>
          <a:bodyPr/>
          <a:lstStyle/>
          <a:p>
            <a:pPr lvl="0" algn="just">
              <a:spcBef>
                <a:spcPts val="0"/>
              </a:spcBef>
              <a:buClr>
                <a:srgbClr val="AA2B1E"/>
              </a:buClr>
              <a:buSzPct val="85000"/>
              <a:defRPr/>
            </a:pPr>
            <a:r>
              <a:rPr lang="hr-HR" sz="2000" b="1" dirty="0">
                <a:latin typeface="Cambria" panose="02040503050406030204" pitchFamily="18" charset="0"/>
                <a:cs typeface="Arial" pitchFamily="34" charset="0"/>
              </a:rPr>
              <a:t>Pravilnik o priznavanju i potporama za proizvođačke organizacije </a:t>
            </a:r>
            <a:r>
              <a:rPr lang="hr-HR" sz="1800" b="1" dirty="0">
                <a:latin typeface="Cambria" panose="02040503050406030204" pitchFamily="18" charset="0"/>
                <a:cs typeface="Arial" pitchFamily="34" charset="0"/>
              </a:rPr>
              <a:t>(Narodne novine br. 81/15, 97/15, 100/15, 101/15, 124/15, 88/16)</a:t>
            </a:r>
          </a:p>
          <a:p>
            <a:pPr lvl="0" algn="just">
              <a:spcBef>
                <a:spcPts val="0"/>
              </a:spcBef>
              <a:buClr>
                <a:srgbClr val="AA2B1E"/>
              </a:buClr>
              <a:buSzPct val="85000"/>
              <a:defRPr/>
            </a:pPr>
            <a:endParaRPr lang="hr-HR" sz="2000" b="1" dirty="0" smtClean="0">
              <a:latin typeface="Cambria" panose="02040503050406030204" pitchFamily="18" charset="0"/>
              <a:cs typeface="Arial" pitchFamily="34" charset="0"/>
            </a:endParaRPr>
          </a:p>
          <a:p>
            <a:pPr lvl="0" algn="just">
              <a:spcBef>
                <a:spcPts val="0"/>
              </a:spcBef>
              <a:buClr>
                <a:srgbClr val="AA2B1E"/>
              </a:buClr>
              <a:buSzPct val="85000"/>
              <a:defRPr/>
            </a:pPr>
            <a:r>
              <a:rPr lang="hr-HR" sz="2000" b="1" dirty="0" smtClean="0">
                <a:latin typeface="Cambria" panose="02040503050406030204" pitchFamily="18" charset="0"/>
                <a:cs typeface="Arial" pitchFamily="34" charset="0"/>
              </a:rPr>
              <a:t>Pravilnik </a:t>
            </a:r>
            <a:r>
              <a:rPr lang="hr-HR" sz="2000" b="1" dirty="0">
                <a:latin typeface="Cambria" panose="02040503050406030204" pitchFamily="18" charset="0"/>
                <a:cs typeface="Arial" pitchFamily="34" charset="0"/>
              </a:rPr>
              <a:t>o provedbi mjere M09 »Uspostava proizvođačkih grupa i organizacija« iz Programa ruralnog razvoja Republike Hrvatske </a:t>
            </a:r>
            <a:r>
              <a:rPr lang="hr-HR" sz="2000" b="1" dirty="0" err="1" smtClean="0">
                <a:latin typeface="Cambria" panose="02040503050406030204" pitchFamily="18" charset="0"/>
                <a:cs typeface="Arial" pitchFamily="34" charset="0"/>
              </a:rPr>
              <a:t>zarazdoblje</a:t>
            </a:r>
            <a:r>
              <a:rPr lang="hr-HR" sz="2000" b="1" dirty="0" smtClean="0">
                <a:latin typeface="Cambria" panose="02040503050406030204" pitchFamily="18" charset="0"/>
                <a:cs typeface="Arial" pitchFamily="34" charset="0"/>
              </a:rPr>
              <a:t> </a:t>
            </a:r>
            <a:r>
              <a:rPr lang="hr-HR" sz="2000" b="1" dirty="0">
                <a:latin typeface="Cambria" panose="02040503050406030204" pitchFamily="18" charset="0"/>
                <a:cs typeface="Arial" pitchFamily="34" charset="0"/>
              </a:rPr>
              <a:t>2014. – 2020. </a:t>
            </a:r>
            <a:r>
              <a:rPr lang="hr-HR" sz="1800" b="1" dirty="0">
                <a:latin typeface="Cambria" panose="02040503050406030204" pitchFamily="18" charset="0"/>
                <a:cs typeface="Arial" pitchFamily="34" charset="0"/>
              </a:rPr>
              <a:t>(Narodne novine br. 81/16)</a:t>
            </a:r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24" r="32624"/>
          <a:stretch>
            <a:fillRect/>
          </a:stretch>
        </p:blipFill>
        <p:spPr bwMode="auto">
          <a:xfrm>
            <a:off x="3419872" y="1700808"/>
            <a:ext cx="2088232" cy="1541463"/>
          </a:xfrm>
          <a:prstGeom prst="rect">
            <a:avLst/>
          </a:prstGeom>
          <a:noFill/>
          <a:ln w="28575">
            <a:solidFill>
              <a:schemeClr val="accent5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1763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z="3200" b="0" cap="all" dirty="0" smtClean="0">
                <a:ln w="0"/>
                <a:gradFill flip="none">
                  <a:gsLst>
                    <a:gs pos="0">
                      <a:srgbClr val="FDA023">
                        <a:tint val="75000"/>
                        <a:shade val="75000"/>
                        <a:satMod val="170000"/>
                      </a:srgbClr>
                    </a:gs>
                    <a:gs pos="49000">
                      <a:srgbClr val="FDA023">
                        <a:tint val="88000"/>
                        <a:shade val="65000"/>
                        <a:satMod val="172000"/>
                      </a:srgbClr>
                    </a:gs>
                    <a:gs pos="50000">
                      <a:srgbClr val="FDA023">
                        <a:shade val="65000"/>
                        <a:satMod val="130000"/>
                      </a:srgbClr>
                    </a:gs>
                    <a:gs pos="92000">
                      <a:srgbClr val="FDA023">
                        <a:shade val="50000"/>
                        <a:satMod val="120000"/>
                      </a:srgbClr>
                    </a:gs>
                    <a:gs pos="100000">
                      <a:srgbClr val="FDA023">
                        <a:shade val="48000"/>
                        <a:satMod val="120000"/>
                      </a:srgb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rebuchet MS" panose="020B0603020202020204" pitchFamily="34" charset="0"/>
                <a:cs typeface="+mj-cs"/>
              </a:rPr>
              <a:t/>
            </a:r>
            <a:br>
              <a:rPr lang="hr-HR" sz="3200" b="0" cap="all" dirty="0" smtClean="0">
                <a:ln w="0"/>
                <a:gradFill flip="none">
                  <a:gsLst>
                    <a:gs pos="0">
                      <a:srgbClr val="FDA023">
                        <a:tint val="75000"/>
                        <a:shade val="75000"/>
                        <a:satMod val="170000"/>
                      </a:srgbClr>
                    </a:gs>
                    <a:gs pos="49000">
                      <a:srgbClr val="FDA023">
                        <a:tint val="88000"/>
                        <a:shade val="65000"/>
                        <a:satMod val="172000"/>
                      </a:srgbClr>
                    </a:gs>
                    <a:gs pos="50000">
                      <a:srgbClr val="FDA023">
                        <a:shade val="65000"/>
                        <a:satMod val="130000"/>
                      </a:srgbClr>
                    </a:gs>
                    <a:gs pos="92000">
                      <a:srgbClr val="FDA023">
                        <a:shade val="50000"/>
                        <a:satMod val="120000"/>
                      </a:srgbClr>
                    </a:gs>
                    <a:gs pos="100000">
                      <a:srgbClr val="FDA023">
                        <a:shade val="48000"/>
                        <a:satMod val="120000"/>
                      </a:srgb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rebuchet MS" panose="020B0603020202020204" pitchFamily="34" charset="0"/>
                <a:cs typeface="+mj-cs"/>
              </a:rPr>
            </a:br>
            <a:r>
              <a:rPr lang="hr-HR" sz="3200" b="0" cap="all" dirty="0" smtClean="0">
                <a:ln w="0"/>
                <a:gradFill flip="none">
                  <a:gsLst>
                    <a:gs pos="0">
                      <a:srgbClr val="FDA023">
                        <a:tint val="75000"/>
                        <a:shade val="75000"/>
                        <a:satMod val="170000"/>
                      </a:srgbClr>
                    </a:gs>
                    <a:gs pos="49000">
                      <a:srgbClr val="FDA023">
                        <a:tint val="88000"/>
                        <a:shade val="65000"/>
                        <a:satMod val="172000"/>
                      </a:srgbClr>
                    </a:gs>
                    <a:gs pos="50000">
                      <a:srgbClr val="FDA023">
                        <a:shade val="65000"/>
                        <a:satMod val="130000"/>
                      </a:srgbClr>
                    </a:gs>
                    <a:gs pos="92000">
                      <a:srgbClr val="FDA023">
                        <a:shade val="50000"/>
                        <a:satMod val="120000"/>
                      </a:srgbClr>
                    </a:gs>
                    <a:gs pos="100000">
                      <a:srgbClr val="FDA023">
                        <a:shade val="48000"/>
                        <a:satMod val="120000"/>
                      </a:srgb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rebuchet MS" panose="020B0603020202020204" pitchFamily="34" charset="0"/>
                <a:cs typeface="+mj-cs"/>
              </a:rPr>
              <a:t> </a:t>
            </a:r>
            <a:r>
              <a:rPr lang="hr-HR" sz="3600" dirty="0" smtClean="0">
                <a:solidFill>
                  <a:srgbClr val="FF6600"/>
                </a:solidFill>
                <a:latin typeface="Cambria" panose="02040503050406030204" pitchFamily="18" charset="0"/>
                <a:ea typeface="맑은 고딕" pitchFamily="50" charset="-127"/>
              </a:rPr>
              <a:t>KRITERIJI ZA PRIZNAVANJE</a:t>
            </a:r>
            <a:r>
              <a:rPr lang="hr-HR" sz="3200" cap="all" dirty="0">
                <a:ln w="0"/>
                <a:gradFill flip="none">
                  <a:gsLst>
                    <a:gs pos="0">
                      <a:srgbClr val="FDA023">
                        <a:tint val="75000"/>
                        <a:shade val="75000"/>
                        <a:satMod val="170000"/>
                      </a:srgbClr>
                    </a:gs>
                    <a:gs pos="49000">
                      <a:srgbClr val="FDA023">
                        <a:tint val="88000"/>
                        <a:shade val="65000"/>
                        <a:satMod val="172000"/>
                      </a:srgbClr>
                    </a:gs>
                    <a:gs pos="50000">
                      <a:srgbClr val="FDA023">
                        <a:shade val="65000"/>
                        <a:satMod val="130000"/>
                      </a:srgbClr>
                    </a:gs>
                    <a:gs pos="92000">
                      <a:srgbClr val="FDA023">
                        <a:shade val="50000"/>
                        <a:satMod val="120000"/>
                      </a:srgbClr>
                    </a:gs>
                    <a:gs pos="100000">
                      <a:srgbClr val="FDA023">
                        <a:shade val="48000"/>
                        <a:satMod val="120000"/>
                      </a:srgb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rebuchet MS" panose="020B0603020202020204" pitchFamily="34" charset="0"/>
                <a:cs typeface="+mj-cs"/>
              </a:rPr>
              <a:t/>
            </a:r>
            <a:br>
              <a:rPr lang="hr-HR" sz="3200" cap="all" dirty="0">
                <a:ln w="0"/>
                <a:gradFill flip="none">
                  <a:gsLst>
                    <a:gs pos="0">
                      <a:srgbClr val="FDA023">
                        <a:tint val="75000"/>
                        <a:shade val="75000"/>
                        <a:satMod val="170000"/>
                      </a:srgbClr>
                    </a:gs>
                    <a:gs pos="49000">
                      <a:srgbClr val="FDA023">
                        <a:tint val="88000"/>
                        <a:shade val="65000"/>
                        <a:satMod val="172000"/>
                      </a:srgbClr>
                    </a:gs>
                    <a:gs pos="50000">
                      <a:srgbClr val="FDA023">
                        <a:shade val="65000"/>
                        <a:satMod val="130000"/>
                      </a:srgbClr>
                    </a:gs>
                    <a:gs pos="92000">
                      <a:srgbClr val="FDA023">
                        <a:shade val="50000"/>
                        <a:satMod val="120000"/>
                      </a:srgbClr>
                    </a:gs>
                    <a:gs pos="100000">
                      <a:srgbClr val="FDA023">
                        <a:shade val="48000"/>
                        <a:satMod val="120000"/>
                      </a:srgb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rebuchet MS" panose="020B0603020202020204" pitchFamily="34" charset="0"/>
                <a:cs typeface="+mj-cs"/>
              </a:rPr>
            </a:br>
            <a:endParaRPr lang="hr-HR" dirty="0"/>
          </a:p>
        </p:txBody>
      </p:sp>
      <p:sp>
        <p:nvSpPr>
          <p:cNvPr id="4" name="Rezervirano mjesto sadržaja 3"/>
          <p:cNvSpPr>
            <a:spLocks noGrp="1"/>
          </p:cNvSpPr>
          <p:nvPr>
            <p:ph idx="10"/>
          </p:nvPr>
        </p:nvSpPr>
        <p:spPr>
          <a:xfrm>
            <a:off x="467544" y="3212976"/>
            <a:ext cx="8229600" cy="3024336"/>
          </a:xfrm>
        </p:spPr>
        <p:txBody>
          <a:bodyPr/>
          <a:lstStyle/>
          <a:p>
            <a:pPr lvl="0" latinLnBrk="0">
              <a:spcBef>
                <a:spcPts val="600"/>
              </a:spcBef>
              <a:buClr>
                <a:srgbClr val="94C600"/>
              </a:buClr>
              <a:buSzPct val="85000"/>
            </a:pPr>
            <a:r>
              <a:rPr lang="hr-HR" sz="2000" b="1" dirty="0">
                <a:solidFill>
                  <a:srgbClr val="0070C0"/>
                </a:solidFill>
                <a:latin typeface="Cambria" panose="02040503050406030204" pitchFamily="18" charset="0"/>
                <a:cs typeface="Arial" pitchFamily="34" charset="0"/>
              </a:rPr>
              <a:t>pravna osoba </a:t>
            </a:r>
          </a:p>
          <a:p>
            <a:pPr lvl="0" latinLnBrk="0">
              <a:spcBef>
                <a:spcPts val="600"/>
              </a:spcBef>
              <a:buClr>
                <a:srgbClr val="94C600"/>
              </a:buClr>
              <a:buSzPct val="85000"/>
            </a:pPr>
            <a:r>
              <a:rPr lang="hr-HR" sz="2000" b="1" dirty="0">
                <a:latin typeface="Cambria" panose="02040503050406030204" pitchFamily="18" charset="0"/>
                <a:cs typeface="Arial" pitchFamily="34" charset="0"/>
              </a:rPr>
              <a:t>(zadruga, udruga, d.o.o.)</a:t>
            </a:r>
          </a:p>
          <a:p>
            <a:pPr lvl="0" latinLnBrk="0">
              <a:spcBef>
                <a:spcPts val="600"/>
              </a:spcBef>
              <a:buClr>
                <a:srgbClr val="94C600"/>
              </a:buClr>
              <a:buSzPct val="85000"/>
            </a:pPr>
            <a:endParaRPr lang="hr-HR" sz="2000" b="1" dirty="0" smtClean="0">
              <a:solidFill>
                <a:srgbClr val="00B050"/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latinLnBrk="0">
              <a:spcBef>
                <a:spcPts val="600"/>
              </a:spcBef>
              <a:buClr>
                <a:srgbClr val="94C600"/>
              </a:buClr>
              <a:buSzPct val="85000"/>
            </a:pPr>
            <a:r>
              <a:rPr lang="hr-HR" sz="2000" b="1" dirty="0">
                <a:solidFill>
                  <a:srgbClr val="0070C0"/>
                </a:solidFill>
                <a:latin typeface="Cambria" panose="02040503050406030204" pitchFamily="18" charset="0"/>
                <a:cs typeface="Arial" pitchFamily="34" charset="0"/>
              </a:rPr>
              <a:t>minimalni broj članova</a:t>
            </a:r>
          </a:p>
          <a:p>
            <a:pPr lvl="0" latinLnBrk="0">
              <a:spcBef>
                <a:spcPts val="600"/>
              </a:spcBef>
              <a:buClr>
                <a:srgbClr val="94C600"/>
              </a:buClr>
              <a:buSzPct val="85000"/>
            </a:pPr>
            <a:r>
              <a:rPr lang="hr-HR" sz="2000" b="1" dirty="0">
                <a:latin typeface="Cambria" panose="02040503050406030204" pitchFamily="18" charset="0"/>
                <a:cs typeface="Arial" pitchFamily="34" charset="0"/>
              </a:rPr>
              <a:t>7 članova </a:t>
            </a:r>
          </a:p>
          <a:p>
            <a:pPr latinLnBrk="0">
              <a:spcBef>
                <a:spcPts val="600"/>
              </a:spcBef>
              <a:buClr>
                <a:srgbClr val="94C600"/>
              </a:buClr>
              <a:buSzPct val="85000"/>
            </a:pPr>
            <a:endParaRPr lang="hr-HR" sz="2000" b="1" dirty="0" smtClean="0">
              <a:solidFill>
                <a:srgbClr val="00B050"/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latinLnBrk="0">
              <a:spcBef>
                <a:spcPts val="600"/>
              </a:spcBef>
              <a:buClr>
                <a:srgbClr val="94C600"/>
              </a:buClr>
              <a:buSzPct val="85000"/>
            </a:pPr>
            <a:r>
              <a:rPr lang="hr-HR" sz="2000" b="1" dirty="0">
                <a:solidFill>
                  <a:srgbClr val="0070C0"/>
                </a:solidFill>
                <a:latin typeface="Cambria" panose="02040503050406030204" pitchFamily="18" charset="0"/>
                <a:cs typeface="Arial" pitchFamily="34" charset="0"/>
              </a:rPr>
              <a:t>minimalna vrijednost utržive proizvodnje</a:t>
            </a:r>
          </a:p>
          <a:p>
            <a:pPr lvl="0" latinLnBrk="0">
              <a:spcBef>
                <a:spcPts val="600"/>
              </a:spcBef>
              <a:buClr>
                <a:srgbClr val="94C600"/>
              </a:buClr>
              <a:buSzPct val="85000"/>
            </a:pPr>
            <a:r>
              <a:rPr lang="hr-HR" sz="2000" b="1" dirty="0">
                <a:latin typeface="Cambria" panose="02040503050406030204" pitchFamily="18" charset="0"/>
                <a:cs typeface="Arial" pitchFamily="34" charset="0"/>
              </a:rPr>
              <a:t>3 mil. HRK</a:t>
            </a:r>
          </a:p>
        </p:txBody>
      </p:sp>
      <p:pic>
        <p:nvPicPr>
          <p:cNvPr id="5" name="Rezervirano mjesto sadržaja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9041" y="1600201"/>
            <a:ext cx="1545918" cy="1468760"/>
          </a:xfrm>
          <a:prstGeom prst="rect">
            <a:avLst/>
          </a:prstGeom>
          <a:ln w="38100">
            <a:solidFill>
              <a:schemeClr val="accent5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605172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z="3600" dirty="0">
                <a:solidFill>
                  <a:srgbClr val="FF6600"/>
                </a:solidFill>
                <a:latin typeface="Cambria" panose="02040503050406030204" pitchFamily="18" charset="0"/>
                <a:ea typeface="맑은 고딕" pitchFamily="50" charset="-127"/>
              </a:rPr>
              <a:t>KRITERIJI ZA PRIZNAVANJE</a:t>
            </a:r>
            <a:endParaRPr lang="hr-HR" dirty="0"/>
          </a:p>
        </p:txBody>
      </p:sp>
      <p:sp>
        <p:nvSpPr>
          <p:cNvPr id="4" name="Rezervirano mjesto sadržaja 3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pPr marL="342900" indent="-342900" latinLnBrk="0">
              <a:spcBef>
                <a:spcPts val="600"/>
              </a:spcBef>
              <a:buClr>
                <a:srgbClr val="94C600"/>
              </a:buClr>
              <a:buSzPct val="85000"/>
              <a:buFont typeface="Wingdings" panose="05000000000000000000" pitchFamily="2" charset="2"/>
              <a:buChar char="§"/>
            </a:pPr>
            <a:r>
              <a:rPr lang="hr-HR" sz="2000" b="1" dirty="0">
                <a:latin typeface="Cambria" panose="02040503050406030204" pitchFamily="18" charset="0"/>
                <a:cs typeface="Arial" pitchFamily="34" charset="0"/>
              </a:rPr>
              <a:t>osnovana je na inicijativu </a:t>
            </a:r>
            <a:r>
              <a:rPr lang="hr-HR" sz="2000" b="1" dirty="0" smtClean="0">
                <a:latin typeface="Cambria" panose="02040503050406030204" pitchFamily="18" charset="0"/>
                <a:cs typeface="Arial" pitchFamily="34" charset="0"/>
              </a:rPr>
              <a:t>proizvođača iz </a:t>
            </a:r>
            <a:r>
              <a:rPr lang="hr-HR" sz="2000" b="1" dirty="0">
                <a:latin typeface="Cambria" panose="02040503050406030204" pitchFamily="18" charset="0"/>
                <a:cs typeface="Arial" pitchFamily="34" charset="0"/>
              </a:rPr>
              <a:t>bilo kojeg sektora  </a:t>
            </a:r>
          </a:p>
          <a:p>
            <a:pPr marL="342900" indent="-342900" latinLnBrk="0">
              <a:spcBef>
                <a:spcPts val="600"/>
              </a:spcBef>
              <a:buClr>
                <a:srgbClr val="94C600"/>
              </a:buClr>
              <a:buSzPct val="85000"/>
              <a:buFont typeface="Wingdings" panose="05000000000000000000" pitchFamily="2" charset="2"/>
              <a:buChar char="§"/>
            </a:pPr>
            <a:r>
              <a:rPr lang="hr-HR" sz="2000" b="1" dirty="0" smtClean="0">
                <a:latin typeface="Cambria" panose="02040503050406030204" pitchFamily="18" charset="0"/>
                <a:cs typeface="Arial" pitchFamily="34" charset="0"/>
              </a:rPr>
              <a:t>proizvođači na </a:t>
            </a:r>
            <a:r>
              <a:rPr lang="hr-HR" sz="2000" b="1" dirty="0">
                <a:latin typeface="Cambria" panose="02040503050406030204" pitchFamily="18" charset="0"/>
                <a:cs typeface="Arial" pitchFamily="34" charset="0"/>
              </a:rPr>
              <a:t>demokratičan način </a:t>
            </a:r>
            <a:r>
              <a:rPr lang="hr-HR" sz="2000" b="1" dirty="0" smtClean="0">
                <a:latin typeface="Cambria" panose="02040503050406030204" pitchFamily="18" charset="0"/>
                <a:cs typeface="Arial" pitchFamily="34" charset="0"/>
              </a:rPr>
              <a:t>odlučuju o svojoj proizvođačkoj organizaciji</a:t>
            </a:r>
            <a:endParaRPr lang="hr-HR" sz="2000" b="1" dirty="0">
              <a:latin typeface="Cambria" panose="02040503050406030204" pitchFamily="18" charset="0"/>
              <a:cs typeface="Arial" pitchFamily="34" charset="0"/>
            </a:endParaRPr>
          </a:p>
          <a:p>
            <a:pPr marL="342900" indent="-342900" latinLnBrk="0">
              <a:spcBef>
                <a:spcPts val="600"/>
              </a:spcBef>
              <a:buClr>
                <a:srgbClr val="94C600"/>
              </a:buClr>
              <a:buSzPct val="85000"/>
              <a:buFont typeface="Wingdings" panose="05000000000000000000" pitchFamily="2" charset="2"/>
              <a:buChar char="§"/>
            </a:pPr>
            <a:r>
              <a:rPr lang="hr-HR" sz="2000" b="1" dirty="0" smtClean="0">
                <a:latin typeface="Cambria" panose="02040503050406030204" pitchFamily="18" charset="0"/>
                <a:cs typeface="Arial" pitchFamily="34" charset="0"/>
              </a:rPr>
              <a:t>može </a:t>
            </a:r>
            <a:r>
              <a:rPr lang="hr-HR" sz="2000" b="1" dirty="0">
                <a:latin typeface="Cambria" panose="02040503050406030204" pitchFamily="18" charset="0"/>
                <a:cs typeface="Arial" pitchFamily="34" charset="0"/>
              </a:rPr>
              <a:t>pravilno obavljati svoje aktivnosti tijekom određenog razdoblja u pogledu učinkovitosti, pružanja ljudske, materijalne i tehničke podrške svojim članovima te </a:t>
            </a:r>
            <a:r>
              <a:rPr lang="hr-HR" sz="2000" b="1" dirty="0" smtClean="0">
                <a:solidFill>
                  <a:srgbClr val="0070C0"/>
                </a:solidFill>
                <a:latin typeface="Cambria" panose="02040503050406030204" pitchFamily="18" charset="0"/>
                <a:cs typeface="Arial" pitchFamily="34" charset="0"/>
              </a:rPr>
              <a:t>koncentriranja ponude</a:t>
            </a:r>
            <a:endParaRPr lang="hr-HR" sz="2000" b="1" dirty="0">
              <a:solidFill>
                <a:srgbClr val="0070C0"/>
              </a:solidFill>
              <a:latin typeface="Cambria" panose="02040503050406030204" pitchFamily="18" charset="0"/>
              <a:cs typeface="Arial" pitchFamily="34" charset="0"/>
            </a:endParaRP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858983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z="3200" dirty="0">
                <a:solidFill>
                  <a:srgbClr val="FF6600"/>
                </a:solidFill>
                <a:latin typeface="Cambria" panose="02040503050406030204" pitchFamily="18" charset="0"/>
                <a:ea typeface="맑은 고딕" pitchFamily="50" charset="-127"/>
              </a:rPr>
              <a:t>CILJEVI PROIZVOĐAČKE ORGANIZACIJE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idx="10"/>
          </p:nvPr>
        </p:nvSpPr>
        <p:spPr>
          <a:xfrm>
            <a:off x="467544" y="1628800"/>
            <a:ext cx="8229600" cy="4464496"/>
          </a:xfrm>
        </p:spPr>
        <p:txBody>
          <a:bodyPr/>
          <a:lstStyle/>
          <a:p>
            <a:pPr marL="342900" lvl="0" indent="-342900" latinLnBrk="0">
              <a:buClr>
                <a:srgbClr val="92D050"/>
              </a:buClr>
              <a:buSzPct val="50000"/>
              <a:buFont typeface="Wingdings" panose="05000000000000000000" pitchFamily="2" charset="2"/>
              <a:buChar char="§"/>
            </a:pPr>
            <a:r>
              <a:rPr lang="hr-HR" sz="2000" b="1" dirty="0">
                <a:latin typeface="Cambria" panose="02040503050406030204" pitchFamily="18" charset="0"/>
                <a:cs typeface="Arial" pitchFamily="34" charset="0"/>
              </a:rPr>
              <a:t>osigurati da je </a:t>
            </a:r>
            <a:r>
              <a:rPr lang="hr-HR" sz="2000" b="1" dirty="0">
                <a:solidFill>
                  <a:srgbClr val="0070C0"/>
                </a:solidFill>
                <a:latin typeface="Cambria" panose="02040503050406030204" pitchFamily="18" charset="0"/>
                <a:cs typeface="Arial" pitchFamily="34" charset="0"/>
              </a:rPr>
              <a:t>proizvodnja planirana i prilagođena potražnji</a:t>
            </a:r>
            <a:r>
              <a:rPr lang="hr-HR" sz="2000" b="1" dirty="0">
                <a:latin typeface="Cambria" panose="02040503050406030204" pitchFamily="18" charset="0"/>
                <a:cs typeface="Arial" pitchFamily="34" charset="0"/>
              </a:rPr>
              <a:t>, posebno u pogledu kvalitete i količine </a:t>
            </a:r>
          </a:p>
          <a:p>
            <a:pPr marL="342900" lvl="0" indent="-342900" latinLnBrk="0">
              <a:buClr>
                <a:srgbClr val="92D050"/>
              </a:buClr>
              <a:buSzPct val="50000"/>
              <a:buFont typeface="Wingdings" panose="05000000000000000000" pitchFamily="2" charset="2"/>
              <a:buChar char="§"/>
            </a:pPr>
            <a:r>
              <a:rPr lang="hr-HR" sz="2000" b="1" dirty="0">
                <a:solidFill>
                  <a:srgbClr val="0070C0"/>
                </a:solidFill>
                <a:latin typeface="Cambria" panose="02040503050406030204" pitchFamily="18" charset="0"/>
                <a:cs typeface="Arial" pitchFamily="34" charset="0"/>
              </a:rPr>
              <a:t>koncentrirati ponudu i plasirati na tržište </a:t>
            </a:r>
            <a:r>
              <a:rPr lang="hr-HR" sz="2000" b="1" dirty="0">
                <a:latin typeface="Cambria" panose="02040503050406030204" pitchFamily="18" charset="0"/>
                <a:cs typeface="Arial" pitchFamily="34" charset="0"/>
              </a:rPr>
              <a:t>proizvode vlastitih članova uključivo one putem direktne prodaje </a:t>
            </a:r>
          </a:p>
          <a:p>
            <a:pPr marL="342900" lvl="0" indent="-342900" latinLnBrk="0">
              <a:buClr>
                <a:srgbClr val="92D050"/>
              </a:buClr>
              <a:buSzPct val="50000"/>
              <a:buFont typeface="Wingdings" panose="05000000000000000000" pitchFamily="2" charset="2"/>
              <a:buChar char="§"/>
            </a:pPr>
            <a:r>
              <a:rPr lang="hr-HR" sz="2000" b="1" dirty="0">
                <a:solidFill>
                  <a:srgbClr val="0070C0"/>
                </a:solidFill>
                <a:latin typeface="Cambria" panose="02040503050406030204" pitchFamily="18" charset="0"/>
                <a:cs typeface="Arial" pitchFamily="34" charset="0"/>
              </a:rPr>
              <a:t>optimizirati troškove proizvodnje </a:t>
            </a:r>
            <a:r>
              <a:rPr lang="hr-HR" sz="2000" b="1" dirty="0">
                <a:latin typeface="Cambria" panose="02040503050406030204" pitchFamily="18" charset="0"/>
                <a:cs typeface="Arial" pitchFamily="34" charset="0"/>
              </a:rPr>
              <a:t>i povrat ulaganja u skladu sa standardima zaštite okoliša i dobrobiti </a:t>
            </a:r>
            <a:r>
              <a:rPr lang="hr-HR" sz="2000" b="1" dirty="0" smtClean="0">
                <a:latin typeface="Cambria" panose="02040503050406030204" pitchFamily="18" charset="0"/>
                <a:cs typeface="Arial" pitchFamily="34" charset="0"/>
              </a:rPr>
              <a:t>životinja</a:t>
            </a:r>
          </a:p>
          <a:p>
            <a:pPr marL="342900" lvl="0" indent="-342900" latinLnBrk="0">
              <a:buClr>
                <a:srgbClr val="92D050"/>
              </a:buClr>
              <a:buSzPct val="50000"/>
              <a:buFont typeface="Wingdings" panose="05000000000000000000" pitchFamily="2" charset="2"/>
              <a:buChar char="§"/>
            </a:pPr>
            <a:r>
              <a:rPr lang="hr-HR" sz="2000" b="1" dirty="0" smtClean="0">
                <a:solidFill>
                  <a:srgbClr val="0070C0"/>
                </a:solidFill>
                <a:latin typeface="Cambria" panose="02040503050406030204" pitchFamily="18" charset="0"/>
                <a:cs typeface="Arial" pitchFamily="34" charset="0"/>
              </a:rPr>
              <a:t>stabilizirati proizvođačke cijene </a:t>
            </a:r>
            <a:endParaRPr lang="hr-HR" sz="2000" b="1" dirty="0">
              <a:solidFill>
                <a:srgbClr val="0070C0"/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marL="342900" lvl="0" indent="-342900" latinLnBrk="0">
              <a:buClr>
                <a:srgbClr val="92D050"/>
              </a:buClr>
              <a:buSzPct val="50000"/>
              <a:buFont typeface="Wingdings" panose="05000000000000000000" pitchFamily="2" charset="2"/>
              <a:buChar char="§"/>
            </a:pPr>
            <a:r>
              <a:rPr lang="hr-HR" sz="2000" b="1" dirty="0">
                <a:solidFill>
                  <a:srgbClr val="0070C0"/>
                </a:solidFill>
                <a:latin typeface="Cambria" panose="02040503050406030204" pitchFamily="18" charset="0"/>
                <a:cs typeface="Arial" pitchFamily="34" charset="0"/>
              </a:rPr>
              <a:t>provoditi istraživanja i razvijati inicijative </a:t>
            </a:r>
            <a:r>
              <a:rPr lang="hr-HR" sz="2000" b="1" dirty="0">
                <a:latin typeface="Cambria" panose="02040503050406030204" pitchFamily="18" charset="0"/>
                <a:cs typeface="Arial" pitchFamily="34" charset="0"/>
              </a:rPr>
              <a:t>o održivim metodama proizvodnje, inovativnim praksama, </a:t>
            </a:r>
            <a:r>
              <a:rPr lang="hr-HR" sz="2000" b="1" dirty="0" smtClean="0">
                <a:latin typeface="Cambria" panose="02040503050406030204" pitchFamily="18" charset="0"/>
                <a:cs typeface="Arial" pitchFamily="34" charset="0"/>
              </a:rPr>
              <a:t>konkurentnosti </a:t>
            </a:r>
            <a:r>
              <a:rPr lang="hr-HR" sz="2000" b="1" dirty="0">
                <a:latin typeface="Cambria" panose="02040503050406030204" pitchFamily="18" charset="0"/>
                <a:cs typeface="Arial" pitchFamily="34" charset="0"/>
              </a:rPr>
              <a:t>i kretanjima na tržištu</a:t>
            </a:r>
          </a:p>
          <a:p>
            <a:pPr marL="342900" lvl="0" indent="-342900" latinLnBrk="0">
              <a:buClr>
                <a:srgbClr val="92D050"/>
              </a:buClr>
              <a:buSzPct val="50000"/>
              <a:buFont typeface="Wingdings" panose="05000000000000000000" pitchFamily="2" charset="2"/>
              <a:buChar char="§"/>
            </a:pPr>
            <a:r>
              <a:rPr lang="hr-HR" sz="2000" b="1" dirty="0">
                <a:solidFill>
                  <a:srgbClr val="0070C0"/>
                </a:solidFill>
                <a:latin typeface="Cambria" panose="02040503050406030204" pitchFamily="18" charset="0"/>
                <a:cs typeface="Arial" pitchFamily="34" charset="0"/>
              </a:rPr>
              <a:t>promicati i pružati tehničku pomoć </a:t>
            </a:r>
            <a:r>
              <a:rPr lang="hr-HR" sz="2000" b="1" dirty="0">
                <a:latin typeface="Cambria" panose="02040503050406030204" pitchFamily="18" charset="0"/>
                <a:cs typeface="Arial" pitchFamily="34" charset="0"/>
              </a:rPr>
              <a:t>za korištenje metoda proizvodnje prihvatljivih za okoliš i tehnika proizvodnje te praksi i tehnika koje poštuju dobrobit životinja 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837551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z="3200" dirty="0">
                <a:solidFill>
                  <a:srgbClr val="FF6600"/>
                </a:solidFill>
                <a:latin typeface="Cambria" panose="02040503050406030204" pitchFamily="18" charset="0"/>
                <a:ea typeface="맑은 고딕" pitchFamily="50" charset="-127"/>
              </a:rPr>
              <a:t>CILJEVI PROIZVOĐAČKE ORGANIZACIJE</a:t>
            </a:r>
            <a:endParaRPr lang="hr-HR" dirty="0"/>
          </a:p>
        </p:txBody>
      </p:sp>
      <p:sp>
        <p:nvSpPr>
          <p:cNvPr id="4" name="Rezervirano mjesto sadržaja 3"/>
          <p:cNvSpPr>
            <a:spLocks noGrp="1"/>
          </p:cNvSpPr>
          <p:nvPr>
            <p:ph idx="10"/>
          </p:nvPr>
        </p:nvSpPr>
        <p:spPr>
          <a:xfrm>
            <a:off x="467544" y="1700808"/>
            <a:ext cx="8229600" cy="4464496"/>
          </a:xfrm>
        </p:spPr>
        <p:txBody>
          <a:bodyPr/>
          <a:lstStyle/>
          <a:p>
            <a:pPr marL="342900" lvl="0" indent="-342900" latinLnBrk="0">
              <a:buClr>
                <a:srgbClr val="92D050"/>
              </a:buClr>
              <a:buSzPct val="50000"/>
              <a:buFont typeface="Wingdings" panose="05000000000000000000" pitchFamily="2" charset="2"/>
              <a:buChar char="§"/>
            </a:pPr>
            <a:r>
              <a:rPr lang="hr-HR" sz="2000" b="1" dirty="0">
                <a:solidFill>
                  <a:srgbClr val="0070C0"/>
                </a:solidFill>
                <a:latin typeface="Cambria" panose="02040503050406030204" pitchFamily="18" charset="0"/>
                <a:cs typeface="Arial" pitchFamily="34" charset="0"/>
              </a:rPr>
              <a:t>promicati i pružati tehničku pomoć </a:t>
            </a:r>
            <a:r>
              <a:rPr lang="hr-HR" sz="2000" b="1" dirty="0">
                <a:latin typeface="Cambria" panose="02040503050406030204" pitchFamily="18" charset="0"/>
                <a:cs typeface="Arial" pitchFamily="34" charset="0"/>
              </a:rPr>
              <a:t>za korištenje standarda proizvodnje, poboljšanje kvalitete proizvoda i razvoj proizvoda sa zaštićenom oznakom izvornosti ili zaštićenom oznakom zemljopisnog podrijetla </a:t>
            </a:r>
          </a:p>
          <a:p>
            <a:pPr marL="342900" lvl="0" indent="-342900" latinLnBrk="0">
              <a:buClr>
                <a:srgbClr val="92D050"/>
              </a:buClr>
              <a:buSzPct val="50000"/>
              <a:buFont typeface="Wingdings" panose="05000000000000000000" pitchFamily="2" charset="2"/>
              <a:buChar char="§"/>
            </a:pPr>
            <a:r>
              <a:rPr lang="hr-HR" sz="2000" b="1" dirty="0">
                <a:solidFill>
                  <a:srgbClr val="0070C0"/>
                </a:solidFill>
                <a:latin typeface="Cambria" panose="02040503050406030204" pitchFamily="18" charset="0"/>
                <a:cs typeface="Arial" pitchFamily="34" charset="0"/>
              </a:rPr>
              <a:t>upravljati nusproizvodima, posebno otpadom</a:t>
            </a:r>
            <a:r>
              <a:rPr lang="hr-HR" sz="2000" b="1" dirty="0">
                <a:latin typeface="Cambria" panose="02040503050406030204" pitchFamily="18" charset="0"/>
                <a:cs typeface="Arial" pitchFamily="34" charset="0"/>
              </a:rPr>
              <a:t>, kako bi se zaštitila kvaliteta vode, tla i okoliša </a:t>
            </a:r>
          </a:p>
          <a:p>
            <a:pPr marL="342900" lvl="0" indent="-342900" latinLnBrk="0">
              <a:buClr>
                <a:srgbClr val="92D050"/>
              </a:buClr>
              <a:buSzPct val="50000"/>
              <a:buFont typeface="Wingdings" panose="05000000000000000000" pitchFamily="2" charset="2"/>
              <a:buChar char="§"/>
            </a:pPr>
            <a:r>
              <a:rPr lang="hr-HR" sz="2000" b="1" dirty="0">
                <a:solidFill>
                  <a:srgbClr val="0070C0"/>
                </a:solidFill>
                <a:latin typeface="Cambria" panose="02040503050406030204" pitchFamily="18" charset="0"/>
                <a:cs typeface="Arial" pitchFamily="34" charset="0"/>
              </a:rPr>
              <a:t>doprinositi održivom korištenju prirodnih resursa </a:t>
            </a:r>
            <a:r>
              <a:rPr lang="hr-HR" sz="2000" b="1" dirty="0">
                <a:latin typeface="Cambria" panose="02040503050406030204" pitchFamily="18" charset="0"/>
                <a:cs typeface="Arial" pitchFamily="34" charset="0"/>
              </a:rPr>
              <a:t>i ublažavanju klimatskih promjena</a:t>
            </a:r>
          </a:p>
          <a:p>
            <a:pPr marL="342900" lvl="0" indent="-342900" latinLnBrk="0">
              <a:buClr>
                <a:srgbClr val="92D050"/>
              </a:buClr>
              <a:buSzPct val="50000"/>
              <a:buFont typeface="Wingdings" panose="05000000000000000000" pitchFamily="2" charset="2"/>
              <a:buChar char="§"/>
            </a:pPr>
            <a:r>
              <a:rPr lang="hr-HR" sz="2000" b="1" dirty="0">
                <a:solidFill>
                  <a:srgbClr val="0070C0"/>
                </a:solidFill>
                <a:latin typeface="Cambria" panose="02040503050406030204" pitchFamily="18" charset="0"/>
                <a:cs typeface="Arial" pitchFamily="34" charset="0"/>
              </a:rPr>
              <a:t>razvijati inicijative u području promocije i stavljanja na tržište</a:t>
            </a:r>
          </a:p>
          <a:p>
            <a:pPr marL="342900" lvl="0" indent="-342900" latinLnBrk="0">
              <a:buClr>
                <a:srgbClr val="92D050"/>
              </a:buClr>
              <a:buSzPct val="50000"/>
              <a:buFont typeface="Wingdings" panose="05000000000000000000" pitchFamily="2" charset="2"/>
              <a:buChar char="§"/>
            </a:pPr>
            <a:r>
              <a:rPr lang="hr-HR" sz="2000" b="1" dirty="0">
                <a:solidFill>
                  <a:srgbClr val="0070C0"/>
                </a:solidFill>
                <a:latin typeface="Cambria" panose="02040503050406030204" pitchFamily="18" charset="0"/>
                <a:cs typeface="Arial" pitchFamily="34" charset="0"/>
              </a:rPr>
              <a:t>pružati tehničku pomoć </a:t>
            </a:r>
            <a:r>
              <a:rPr lang="hr-HR" sz="2000" b="1" dirty="0">
                <a:latin typeface="Cambria" panose="02040503050406030204" pitchFamily="18" charset="0"/>
                <a:cs typeface="Arial" pitchFamily="34" charset="0"/>
              </a:rPr>
              <a:t>za korištenje terminskih tržišta i sustava osiguranja 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618756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9514"/>
          </a:xfrm>
        </p:spPr>
        <p:txBody>
          <a:bodyPr/>
          <a:lstStyle/>
          <a:p>
            <a:r>
              <a:rPr lang="hr-HR" sz="3200" dirty="0" smtClean="0">
                <a:solidFill>
                  <a:srgbClr val="FF6600"/>
                </a:solidFill>
                <a:latin typeface="Cambria" panose="02040503050406030204" pitchFamily="18" charset="0"/>
                <a:ea typeface="맑은 고딕" pitchFamily="50" charset="-127"/>
              </a:rPr>
              <a:t>STATUT PROIZVOĐAČKE ORGANIZACIJE</a:t>
            </a:r>
            <a:endParaRPr lang="hr-HR" sz="3200" dirty="0">
              <a:solidFill>
                <a:srgbClr val="FF6600"/>
              </a:solidFill>
              <a:latin typeface="Cambria" panose="02040503050406030204" pitchFamily="18" charset="0"/>
              <a:ea typeface="맑은 고딕" pitchFamily="50" charset="-127"/>
            </a:endParaRPr>
          </a:p>
        </p:txBody>
      </p:sp>
      <p:sp>
        <p:nvSpPr>
          <p:cNvPr id="4" name="Rezervirano mjesto sadržaja 3"/>
          <p:cNvSpPr>
            <a:spLocks noGrp="1"/>
          </p:cNvSpPr>
          <p:nvPr>
            <p:ph idx="10"/>
          </p:nvPr>
        </p:nvSpPr>
        <p:spPr>
          <a:xfrm>
            <a:off x="467544" y="1844824"/>
            <a:ext cx="8229600" cy="4032448"/>
          </a:xfrm>
        </p:spPr>
        <p:txBody>
          <a:bodyPr/>
          <a:lstStyle/>
          <a:p>
            <a:pPr lvl="0" latinLnBrk="0">
              <a:buClr>
                <a:srgbClr val="92D050"/>
              </a:buClr>
              <a:buSzPct val="50000"/>
            </a:pPr>
            <a:r>
              <a:rPr lang="hr-HR" sz="2000" b="1" dirty="0" smtClean="0">
                <a:solidFill>
                  <a:srgbClr val="FF6600"/>
                </a:solidFill>
                <a:latin typeface="Cambria" panose="02040503050406030204" pitchFamily="18" charset="0"/>
                <a:ea typeface="맑은 고딕" pitchFamily="50" charset="-127"/>
                <a:cs typeface="Arial" pitchFamily="34" charset="0"/>
              </a:rPr>
              <a:t>OD ČLANOVA ZAHTJEVA </a:t>
            </a:r>
          </a:p>
          <a:p>
            <a:pPr marL="342900" lvl="0" indent="-342900" latinLnBrk="0">
              <a:buClr>
                <a:srgbClr val="92D050"/>
              </a:buClr>
              <a:buSzPct val="50000"/>
              <a:buFont typeface="Wingdings" panose="05000000000000000000" pitchFamily="2" charset="2"/>
              <a:buChar char="§"/>
            </a:pPr>
            <a:r>
              <a:rPr lang="hr-HR" sz="2000" b="1" dirty="0" smtClean="0">
                <a:solidFill>
                  <a:srgbClr val="0070C0"/>
                </a:solidFill>
                <a:latin typeface="Cambria" panose="02040503050406030204" pitchFamily="18" charset="0"/>
                <a:cs typeface="Arial" pitchFamily="34" charset="0"/>
              </a:rPr>
              <a:t>primjenjuju zajednička pravila </a:t>
            </a:r>
            <a:r>
              <a:rPr lang="hr-HR" sz="2000" b="1" dirty="0" smtClean="0">
                <a:latin typeface="Cambria" panose="02040503050406030204" pitchFamily="18" charset="0"/>
                <a:cs typeface="Arial" pitchFamily="34" charset="0"/>
              </a:rPr>
              <a:t>koja je proizvođačka organizacija donijela u vezi s izvještavanjem o proizvodnji, proizvodnjom, stavljanjem na tržište i zaštitom okoliša </a:t>
            </a:r>
          </a:p>
          <a:p>
            <a:pPr marL="342900" lvl="0" indent="-342900" latinLnBrk="0">
              <a:buClr>
                <a:srgbClr val="92D050"/>
              </a:buClr>
              <a:buSzPct val="50000"/>
              <a:buFont typeface="Wingdings" panose="05000000000000000000" pitchFamily="2" charset="2"/>
              <a:buChar char="§"/>
            </a:pPr>
            <a:r>
              <a:rPr lang="hr-HR" sz="2000" b="1" dirty="0" smtClean="0">
                <a:solidFill>
                  <a:srgbClr val="0070C0"/>
                </a:solidFill>
                <a:latin typeface="Cambria" panose="02040503050406030204" pitchFamily="18" charset="0"/>
                <a:cs typeface="Arial" pitchFamily="34" charset="0"/>
              </a:rPr>
              <a:t>budu </a:t>
            </a:r>
            <a:r>
              <a:rPr lang="hr-HR" sz="2000" b="1" dirty="0">
                <a:solidFill>
                  <a:srgbClr val="0070C0"/>
                </a:solidFill>
                <a:latin typeface="Cambria" panose="02040503050406030204" pitchFamily="18" charset="0"/>
                <a:cs typeface="Arial" pitchFamily="34" charset="0"/>
              </a:rPr>
              <a:t>članovi samo jedne proizvođače organizacije </a:t>
            </a:r>
            <a:r>
              <a:rPr lang="hr-HR" sz="2000" b="1" dirty="0">
                <a:latin typeface="Cambria" panose="02040503050406030204" pitchFamily="18" charset="0"/>
                <a:cs typeface="Arial" pitchFamily="34" charset="0"/>
              </a:rPr>
              <a:t>za pojedini proizvod osim kada proizvođač ima dvije različite proizvodne jedinice smještene na različitim zemljopisnim područjima </a:t>
            </a:r>
          </a:p>
          <a:p>
            <a:pPr marL="342900" lvl="0" indent="-342900" latinLnBrk="0">
              <a:buClr>
                <a:srgbClr val="92D050"/>
              </a:buClr>
              <a:buSzPct val="50000"/>
              <a:buFont typeface="Wingdings" panose="05000000000000000000" pitchFamily="2" charset="2"/>
              <a:buChar char="§"/>
            </a:pPr>
            <a:r>
              <a:rPr lang="vi-VN" sz="2000" b="1" dirty="0" smtClean="0">
                <a:solidFill>
                  <a:srgbClr val="0070C0"/>
                </a:solidFill>
                <a:latin typeface="Cambria" panose="02040503050406030204" pitchFamily="18" charset="0"/>
                <a:cs typeface="Arial" pitchFamily="34" charset="0"/>
              </a:rPr>
              <a:t>utvr</a:t>
            </a:r>
            <a:r>
              <a:rPr lang="hr-HR" sz="2000" b="1" dirty="0" smtClean="0">
                <a:solidFill>
                  <a:srgbClr val="0070C0"/>
                </a:solidFill>
                <a:latin typeface="Cambria" panose="02040503050406030204" pitchFamily="18" charset="0"/>
                <a:cs typeface="Arial" pitchFamily="34" charset="0"/>
              </a:rPr>
              <a:t>d</a:t>
            </a:r>
            <a:r>
              <a:rPr lang="vi-VN" sz="2000" b="1" dirty="0" smtClean="0">
                <a:solidFill>
                  <a:srgbClr val="0070C0"/>
                </a:solidFill>
                <a:latin typeface="Cambria" panose="02040503050406030204" pitchFamily="18" charset="0"/>
                <a:cs typeface="Arial" pitchFamily="34" charset="0"/>
              </a:rPr>
              <a:t>e</a:t>
            </a:r>
            <a:r>
              <a:rPr lang="vi-VN" sz="2000" b="1" dirty="0">
                <a:solidFill>
                  <a:srgbClr val="0070C0"/>
                </a:solidFill>
                <a:latin typeface="Cambria" panose="02040503050406030204" pitchFamily="18" charset="0"/>
                <a:cs typeface="Arial" pitchFamily="34" charset="0"/>
              </a:rPr>
              <a:t>, </a:t>
            </a:r>
            <a:r>
              <a:rPr lang="vi-VN" sz="2000" b="1" dirty="0" smtClean="0">
                <a:solidFill>
                  <a:srgbClr val="0070C0"/>
                </a:solidFill>
                <a:latin typeface="Cambria" panose="02040503050406030204" pitchFamily="18" charset="0"/>
                <a:cs typeface="Arial" pitchFamily="34" charset="0"/>
              </a:rPr>
              <a:t>don</a:t>
            </a:r>
            <a:r>
              <a:rPr lang="hr-HR" sz="2000" b="1" dirty="0" err="1" smtClean="0">
                <a:solidFill>
                  <a:srgbClr val="0070C0"/>
                </a:solidFill>
                <a:latin typeface="Cambria" panose="02040503050406030204" pitchFamily="18" charset="0"/>
                <a:cs typeface="Arial" pitchFamily="34" charset="0"/>
              </a:rPr>
              <a:t>esu</a:t>
            </a:r>
            <a:r>
              <a:rPr lang="vi-VN" sz="2000" b="1" dirty="0" smtClean="0">
                <a:solidFill>
                  <a:srgbClr val="0070C0"/>
                </a:solidFill>
                <a:latin typeface="Cambria" panose="02040503050406030204" pitchFamily="18" charset="0"/>
                <a:cs typeface="Arial" pitchFamily="34" charset="0"/>
              </a:rPr>
              <a:t> </a:t>
            </a:r>
            <a:r>
              <a:rPr lang="vi-VN" sz="2000" b="1" dirty="0">
                <a:solidFill>
                  <a:srgbClr val="0070C0"/>
                </a:solidFill>
                <a:latin typeface="Cambria" panose="02040503050406030204" pitchFamily="18" charset="0"/>
                <a:cs typeface="Arial" pitchFamily="34" charset="0"/>
              </a:rPr>
              <a:t>i </a:t>
            </a:r>
            <a:r>
              <a:rPr lang="hr-HR" sz="2000" b="1" dirty="0" smtClean="0">
                <a:solidFill>
                  <a:srgbClr val="0070C0"/>
                </a:solidFill>
                <a:latin typeface="Cambria" panose="02040503050406030204" pitchFamily="18" charset="0"/>
                <a:cs typeface="Arial" pitchFamily="34" charset="0"/>
              </a:rPr>
              <a:t>dopunjuju </a:t>
            </a:r>
            <a:r>
              <a:rPr lang="vi-VN" sz="2000" b="1" dirty="0" smtClean="0">
                <a:solidFill>
                  <a:srgbClr val="0070C0"/>
                </a:solidFill>
                <a:latin typeface="Cambria" panose="02040503050406030204" pitchFamily="18" charset="0"/>
                <a:cs typeface="Arial" pitchFamily="34" charset="0"/>
              </a:rPr>
              <a:t>pravila </a:t>
            </a:r>
            <a:r>
              <a:rPr lang="vi-VN" sz="2000" b="1" dirty="0">
                <a:latin typeface="Cambria" panose="02040503050406030204" pitchFamily="18" charset="0"/>
                <a:cs typeface="Arial" pitchFamily="34" charset="0"/>
              </a:rPr>
              <a:t>koja je proizvođačka organizacija donijela u vezi s proizvodnjom trženjem i zaštitom okoliša </a:t>
            </a:r>
          </a:p>
        </p:txBody>
      </p:sp>
    </p:spTree>
    <p:extLst>
      <p:ext uri="{BB962C8B-B14F-4D97-AF65-F5344CB8AC3E}">
        <p14:creationId xmlns:p14="http://schemas.microsoft.com/office/powerpoint/2010/main" val="2033840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z="3200" dirty="0">
                <a:solidFill>
                  <a:srgbClr val="FF6600"/>
                </a:solidFill>
                <a:latin typeface="Cambria" panose="02040503050406030204" pitchFamily="18" charset="0"/>
                <a:ea typeface="맑은 고딕" pitchFamily="50" charset="-127"/>
              </a:rPr>
              <a:t>STATUT PROIZVOĐAČKE ORGANIZACIJE</a:t>
            </a:r>
            <a:endParaRPr lang="hr-HR" dirty="0"/>
          </a:p>
        </p:txBody>
      </p:sp>
      <p:sp>
        <p:nvSpPr>
          <p:cNvPr id="4" name="Rezervirano mjesto sadržaja 3"/>
          <p:cNvSpPr>
            <a:spLocks noGrp="1"/>
          </p:cNvSpPr>
          <p:nvPr>
            <p:ph idx="10"/>
          </p:nvPr>
        </p:nvSpPr>
        <p:spPr>
          <a:xfrm>
            <a:off x="467544" y="1700808"/>
            <a:ext cx="8229600" cy="4176464"/>
          </a:xfrm>
        </p:spPr>
        <p:txBody>
          <a:bodyPr/>
          <a:lstStyle/>
          <a:p>
            <a:pPr lvl="0" latinLnBrk="0">
              <a:buClr>
                <a:srgbClr val="92D050"/>
              </a:buClr>
              <a:buSzPct val="50000"/>
            </a:pPr>
            <a:r>
              <a:rPr lang="hr-HR" sz="2000" b="1" dirty="0">
                <a:solidFill>
                  <a:srgbClr val="FF6600"/>
                </a:solidFill>
                <a:latin typeface="Cambria" panose="02040503050406030204" pitchFamily="18" charset="0"/>
                <a:ea typeface="맑은 고딕" pitchFamily="50" charset="-127"/>
                <a:cs typeface="Arial" pitchFamily="34" charset="0"/>
              </a:rPr>
              <a:t>OD ČLANOVA ZAHTJEVA </a:t>
            </a:r>
          </a:p>
          <a:p>
            <a:pPr marL="342900" lvl="0" indent="-342900" algn="just" latinLnBrk="0">
              <a:buClr>
                <a:srgbClr val="92D050"/>
              </a:buClr>
              <a:buSzPct val="50000"/>
              <a:buFont typeface="Wingdings" panose="05000000000000000000" pitchFamily="2" charset="2"/>
              <a:buChar char="§"/>
            </a:pPr>
            <a:r>
              <a:rPr lang="hr-HR" sz="2000" b="1" dirty="0" smtClean="0">
                <a:solidFill>
                  <a:srgbClr val="0070C0"/>
                </a:solidFill>
                <a:latin typeface="Cambria" panose="02040503050406030204" pitchFamily="18" charset="0"/>
                <a:cs typeface="Arial" pitchFamily="34" charset="0"/>
              </a:rPr>
              <a:t>uplaćuju</a:t>
            </a:r>
            <a:r>
              <a:rPr lang="hr-HR" sz="2000" b="1" dirty="0" smtClean="0">
                <a:latin typeface="Cambria" panose="02040503050406030204" pitchFamily="18" charset="0"/>
                <a:cs typeface="Arial" pitchFamily="34" charset="0"/>
              </a:rPr>
              <a:t> </a:t>
            </a:r>
            <a:r>
              <a:rPr lang="hr-HR" sz="2000" b="1" dirty="0" smtClean="0">
                <a:solidFill>
                  <a:srgbClr val="0070C0"/>
                </a:solidFill>
                <a:latin typeface="Cambria" panose="02040503050406030204" pitchFamily="18" charset="0"/>
                <a:cs typeface="Arial" pitchFamily="34" charset="0"/>
              </a:rPr>
              <a:t>financijske </a:t>
            </a:r>
            <a:r>
              <a:rPr lang="hr-HR" sz="2000" b="1" dirty="0">
                <a:solidFill>
                  <a:srgbClr val="0070C0"/>
                </a:solidFill>
                <a:latin typeface="Cambria" panose="02040503050406030204" pitchFamily="18" charset="0"/>
                <a:cs typeface="Arial" pitchFamily="34" charset="0"/>
              </a:rPr>
              <a:t>doprinose </a:t>
            </a:r>
            <a:r>
              <a:rPr lang="hr-HR" sz="2000" b="1" dirty="0">
                <a:latin typeface="Cambria" panose="02040503050406030204" pitchFamily="18" charset="0"/>
                <a:cs typeface="Arial" pitchFamily="34" charset="0"/>
              </a:rPr>
              <a:t>nužne za financiranje proizvođačke organizacije </a:t>
            </a:r>
          </a:p>
          <a:p>
            <a:pPr marL="342900" lvl="0" indent="-342900" algn="just" latinLnBrk="0">
              <a:buClr>
                <a:srgbClr val="92D050"/>
              </a:buClr>
              <a:buSzPct val="50000"/>
              <a:buFont typeface="Wingdings" panose="05000000000000000000" pitchFamily="2" charset="2"/>
              <a:buChar char="§"/>
            </a:pPr>
            <a:r>
              <a:rPr lang="hr-HR" sz="2000" b="1" dirty="0">
                <a:solidFill>
                  <a:srgbClr val="0070C0"/>
                </a:solidFill>
                <a:latin typeface="Cambria" panose="02040503050406030204" pitchFamily="18" charset="0"/>
                <a:cs typeface="Arial" pitchFamily="34" charset="0"/>
              </a:rPr>
              <a:t>pravila </a:t>
            </a:r>
            <a:r>
              <a:rPr lang="hr-HR" sz="2000" b="1" dirty="0" smtClean="0">
                <a:solidFill>
                  <a:srgbClr val="0070C0"/>
                </a:solidFill>
                <a:latin typeface="Cambria" panose="02040503050406030204" pitchFamily="18" charset="0"/>
                <a:cs typeface="Arial" pitchFamily="34" charset="0"/>
              </a:rPr>
              <a:t>o demokratičnom odlučivanju </a:t>
            </a:r>
            <a:r>
              <a:rPr lang="hr-HR" sz="2000" b="1" dirty="0">
                <a:latin typeface="Cambria" panose="02040503050406030204" pitchFamily="18" charset="0"/>
                <a:cs typeface="Arial" pitchFamily="34" charset="0"/>
              </a:rPr>
              <a:t>o svojoj organizaciji i njezinim odlukama</a:t>
            </a:r>
            <a:r>
              <a:rPr lang="hr-HR" sz="2000" b="1" dirty="0" smtClean="0">
                <a:solidFill>
                  <a:srgbClr val="0070C0"/>
                </a:solidFill>
                <a:latin typeface="Cambria" panose="02040503050406030204" pitchFamily="18" charset="0"/>
                <a:cs typeface="Arial" pitchFamily="34" charset="0"/>
              </a:rPr>
              <a:t> </a:t>
            </a:r>
            <a:r>
              <a:rPr lang="hr-HR" sz="2000" b="1" dirty="0" smtClean="0">
                <a:latin typeface="Cambria" panose="02040503050406030204" pitchFamily="18" charset="0"/>
                <a:cs typeface="Arial" pitchFamily="34" charset="0"/>
              </a:rPr>
              <a:t>koja </a:t>
            </a:r>
            <a:r>
              <a:rPr lang="hr-HR" sz="2000" b="1" dirty="0">
                <a:latin typeface="Cambria" panose="02040503050406030204" pitchFamily="18" charset="0"/>
                <a:cs typeface="Arial" pitchFamily="34" charset="0"/>
              </a:rPr>
              <a:t>članovima proizvođačke organizacije omogućuju </a:t>
            </a:r>
            <a:r>
              <a:rPr lang="hr-HR" sz="2000" b="1" dirty="0" smtClean="0">
                <a:latin typeface="Cambria" panose="02040503050406030204" pitchFamily="18" charset="0"/>
                <a:cs typeface="Arial" pitchFamily="34" charset="0"/>
              </a:rPr>
              <a:t>da</a:t>
            </a:r>
            <a:endParaRPr lang="hr-HR" sz="2000" b="1" dirty="0">
              <a:solidFill>
                <a:srgbClr val="0070C0"/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marL="342900" lvl="0" indent="-342900" algn="just" latinLnBrk="0">
              <a:buClr>
                <a:srgbClr val="92D050"/>
              </a:buClr>
              <a:buSzPct val="50000"/>
              <a:buFont typeface="Wingdings" panose="05000000000000000000" pitchFamily="2" charset="2"/>
              <a:buChar char="§"/>
            </a:pPr>
            <a:r>
              <a:rPr lang="hr-HR" sz="2000" b="1" dirty="0">
                <a:solidFill>
                  <a:srgbClr val="0070C0"/>
                </a:solidFill>
                <a:latin typeface="Cambria" panose="02040503050406030204" pitchFamily="18" charset="0"/>
                <a:cs typeface="Arial" pitchFamily="34" charset="0"/>
              </a:rPr>
              <a:t>kazne za kršenje statutarnih obveza</a:t>
            </a:r>
            <a:r>
              <a:rPr lang="hr-HR" sz="2000" b="1" dirty="0">
                <a:latin typeface="Cambria" panose="02040503050406030204" pitchFamily="18" charset="0"/>
                <a:cs typeface="Arial" pitchFamily="34" charset="0"/>
              </a:rPr>
              <a:t>, posebno za neplaćanje financijskih doprinosa </a:t>
            </a:r>
          </a:p>
          <a:p>
            <a:pPr marL="342900" lvl="0" indent="-342900" algn="just" latinLnBrk="0">
              <a:buClr>
                <a:srgbClr val="92D050"/>
              </a:buClr>
              <a:buSzPct val="50000"/>
              <a:buFont typeface="Wingdings" panose="05000000000000000000" pitchFamily="2" charset="2"/>
              <a:buChar char="§"/>
            </a:pPr>
            <a:r>
              <a:rPr lang="hr-HR" sz="2000" b="1" dirty="0">
                <a:solidFill>
                  <a:srgbClr val="0070C0"/>
                </a:solidFill>
                <a:latin typeface="Cambria" panose="02040503050406030204" pitchFamily="18" charset="0"/>
                <a:cs typeface="Arial" pitchFamily="34" charset="0"/>
              </a:rPr>
              <a:t>pravila o primanju novih članova i </a:t>
            </a:r>
            <a:r>
              <a:rPr lang="hr-HR" sz="2000" b="1" dirty="0" smtClean="0">
                <a:solidFill>
                  <a:srgbClr val="0070C0"/>
                </a:solidFill>
                <a:latin typeface="Cambria" panose="02040503050406030204" pitchFamily="18" charset="0"/>
                <a:cs typeface="Arial" pitchFamily="34" charset="0"/>
              </a:rPr>
              <a:t>minimalnom trajanju </a:t>
            </a:r>
            <a:r>
              <a:rPr lang="hr-HR" sz="2000" b="1" dirty="0">
                <a:solidFill>
                  <a:srgbClr val="0070C0"/>
                </a:solidFill>
                <a:latin typeface="Cambria" panose="02040503050406030204" pitchFamily="18" charset="0"/>
                <a:cs typeface="Arial" pitchFamily="34" charset="0"/>
              </a:rPr>
              <a:t>članstva</a:t>
            </a:r>
            <a:r>
              <a:rPr lang="hr-HR" sz="2000" b="1" dirty="0">
                <a:latin typeface="Cambria" panose="02040503050406030204" pitchFamily="18" charset="0"/>
                <a:cs typeface="Arial" pitchFamily="34" charset="0"/>
              </a:rPr>
              <a:t> koje ne može biti kraće od godine dana </a:t>
            </a:r>
          </a:p>
          <a:p>
            <a:pPr marL="342900" lvl="0" indent="-342900" algn="just" latinLnBrk="0">
              <a:buClr>
                <a:srgbClr val="92D050"/>
              </a:buClr>
              <a:buSzPct val="50000"/>
              <a:buFont typeface="Wingdings" panose="05000000000000000000" pitchFamily="2" charset="2"/>
              <a:buChar char="§"/>
            </a:pPr>
            <a:r>
              <a:rPr lang="hr-HR" sz="2000" b="1" dirty="0">
                <a:solidFill>
                  <a:srgbClr val="0070C0"/>
                </a:solidFill>
                <a:latin typeface="Cambria" panose="02040503050406030204" pitchFamily="18" charset="0"/>
                <a:cs typeface="Arial" pitchFamily="34" charset="0"/>
              </a:rPr>
              <a:t>računovodstvena pravila </a:t>
            </a:r>
            <a:r>
              <a:rPr lang="hr-HR" sz="2000" b="1" dirty="0">
                <a:latin typeface="Cambria" panose="02040503050406030204" pitchFamily="18" charset="0"/>
                <a:cs typeface="Arial" pitchFamily="34" charset="0"/>
              </a:rPr>
              <a:t>nužna za djelovanje proizvođačke organizacije</a:t>
            </a:r>
          </a:p>
        </p:txBody>
      </p:sp>
    </p:spTree>
    <p:extLst>
      <p:ext uri="{BB962C8B-B14F-4D97-AF65-F5344CB8AC3E}">
        <p14:creationId xmlns:p14="http://schemas.microsoft.com/office/powerpoint/2010/main" val="3967090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1927</TotalTime>
  <Words>1064</Words>
  <Application>Microsoft Office PowerPoint</Application>
  <PresentationFormat>Prikaz na zaslonu (4:3)</PresentationFormat>
  <Paragraphs>217</Paragraphs>
  <Slides>27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Naslovi slajdova</vt:lpstr>
      </vt:variant>
      <vt:variant>
        <vt:i4>27</vt:i4>
      </vt:variant>
    </vt:vector>
  </HeadingPairs>
  <TitlesOfParts>
    <vt:vector size="29" baseType="lpstr">
      <vt:lpstr>Office Theme</vt:lpstr>
      <vt:lpstr>Custom Design</vt:lpstr>
      <vt:lpstr>PowerPointova prezentacija</vt:lpstr>
      <vt:lpstr> SADRŽAJ</vt:lpstr>
      <vt:lpstr> PRAVNI OKVIR</vt:lpstr>
      <vt:lpstr>  KRITERIJI ZA PRIZNAVANJE </vt:lpstr>
      <vt:lpstr>KRITERIJI ZA PRIZNAVANJE</vt:lpstr>
      <vt:lpstr>CILJEVI PROIZVOĐAČKE ORGANIZACIJE</vt:lpstr>
      <vt:lpstr>CILJEVI PROIZVOĐAČKE ORGANIZACIJE</vt:lpstr>
      <vt:lpstr>STATUT PROIZVOĐAČKE ORGANIZACIJE</vt:lpstr>
      <vt:lpstr>STATUT PROIZVOĐAČKE ORGANIZACIJE</vt:lpstr>
      <vt:lpstr> VANJSKI SURADNICI (OUTSOURCE) </vt:lpstr>
      <vt:lpstr>NADLEŽNA TIJELA </vt:lpstr>
      <vt:lpstr> POTPORE </vt:lpstr>
      <vt:lpstr>POTPORA IZ DRŽAVNOG PRORAČUNA</vt:lpstr>
      <vt:lpstr>POTPORA IZ DRŽAVNOG PRORAČUNA</vt:lpstr>
      <vt:lpstr>POTPORA IZ EAFRD</vt:lpstr>
      <vt:lpstr>POTPORA IZ EAFRD</vt:lpstr>
      <vt:lpstr>POTPORA IZ EAFRD</vt:lpstr>
      <vt:lpstr> POTPORA ZA AKTIVNOSTI PROIZVOĐAČKIH  ORGANIZACIJA U SEKTORU VOĆA I POVRĆA </vt:lpstr>
      <vt:lpstr>POTPORA ZA AKTIVNOSTI PROIZVOĐAČKIH  ORGANIZACIJA U SEKTORU VOĆA I POVRĆA</vt:lpstr>
      <vt:lpstr> SADRŽAJ POSLOVNOG PLANA </vt:lpstr>
      <vt:lpstr>SADRŽAJ POSLOVNOG PLANA</vt:lpstr>
      <vt:lpstr>SADRŽAJ POSLOVNOG PLANA</vt:lpstr>
      <vt:lpstr>SADRŽAJ POSLOVNOG PLANA</vt:lpstr>
      <vt:lpstr>SADRŽAJ POSLOVNOG PLANA</vt:lpstr>
      <vt:lpstr>SADRŽAJ POSLOVNOG PLANA</vt:lpstr>
      <vt:lpstr>SADRŽAJ POSLOVNOG PLANA</vt:lpstr>
      <vt:lpstr>PowerPointova prezentacija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Andreja Martonja-Hitrec</cp:lastModifiedBy>
  <cp:revision>68</cp:revision>
  <dcterms:created xsi:type="dcterms:W3CDTF">2014-04-01T16:35:38Z</dcterms:created>
  <dcterms:modified xsi:type="dcterms:W3CDTF">2016-10-28T11:04:34Z</dcterms:modified>
</cp:coreProperties>
</file>