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8" r:id="rId2"/>
    <p:sldId id="433" r:id="rId3"/>
    <p:sldId id="390" r:id="rId4"/>
    <p:sldId id="440" r:id="rId5"/>
    <p:sldId id="439" r:id="rId6"/>
    <p:sldId id="438" r:id="rId7"/>
    <p:sldId id="437" r:id="rId8"/>
    <p:sldId id="441" r:id="rId9"/>
    <p:sldId id="436" r:id="rId10"/>
    <p:sldId id="398" r:id="rId11"/>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5613" indent="1588" algn="l" rtl="0" fontAlgn="base">
      <a:spcBef>
        <a:spcPct val="0"/>
      </a:spcBef>
      <a:spcAft>
        <a:spcPct val="0"/>
      </a:spcAft>
      <a:defRPr kern="1200">
        <a:solidFill>
          <a:schemeClr val="tx1"/>
        </a:solidFill>
        <a:latin typeface="Arial" charset="0"/>
        <a:ea typeface="+mn-ea"/>
        <a:cs typeface="Arial" charset="0"/>
      </a:defRPr>
    </a:lvl2pPr>
    <a:lvl3pPr marL="912813" indent="1588" algn="l" rtl="0" fontAlgn="base">
      <a:spcBef>
        <a:spcPct val="0"/>
      </a:spcBef>
      <a:spcAft>
        <a:spcPct val="0"/>
      </a:spcAft>
      <a:defRPr kern="1200">
        <a:solidFill>
          <a:schemeClr val="tx1"/>
        </a:solidFill>
        <a:latin typeface="Arial" charset="0"/>
        <a:ea typeface="+mn-ea"/>
        <a:cs typeface="Arial" charset="0"/>
      </a:defRPr>
    </a:lvl3pPr>
    <a:lvl4pPr marL="1370013" indent="1588" algn="l" rtl="0" fontAlgn="base">
      <a:spcBef>
        <a:spcPct val="0"/>
      </a:spcBef>
      <a:spcAft>
        <a:spcPct val="0"/>
      </a:spcAft>
      <a:defRPr kern="1200">
        <a:solidFill>
          <a:schemeClr val="tx1"/>
        </a:solidFill>
        <a:latin typeface="Arial" charset="0"/>
        <a:ea typeface="+mn-ea"/>
        <a:cs typeface="Arial" charset="0"/>
      </a:defRPr>
    </a:lvl4pPr>
    <a:lvl5pPr marL="1827213" indent="1588"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99"/>
    <a:srgbClr val="CCFFCC"/>
    <a:srgbClr val="33CC33"/>
    <a:srgbClr val="FFCC66"/>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6667" autoAdjust="0"/>
  </p:normalViewPr>
  <p:slideViewPr>
    <p:cSldViewPr>
      <p:cViewPr>
        <p:scale>
          <a:sx n="90" d="100"/>
          <a:sy n="90" d="100"/>
        </p:scale>
        <p:origin x="-59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charset="0"/>
                <a:cs typeface="+mn-cs"/>
              </a:defRPr>
            </a:lvl1pPr>
          </a:lstStyle>
          <a:p>
            <a:pPr>
              <a:defRPr/>
            </a:pPr>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atin typeface="Arial" charset="0"/>
                <a:cs typeface="+mn-cs"/>
              </a:defRPr>
            </a:lvl1pPr>
          </a:lstStyle>
          <a:p>
            <a:pPr>
              <a:defRPr/>
            </a:pPr>
            <a:fld id="{3183B435-B206-4034-A107-4A9905A7EDE0}" type="datetimeFigureOut">
              <a:rPr lang="en-US"/>
              <a:pPr>
                <a:defRPr/>
              </a:pPr>
              <a:t>1/28/2015</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atin typeface="Arial" charset="0"/>
                <a:cs typeface="+mn-cs"/>
              </a:defRPr>
            </a:lvl1pPr>
          </a:lstStyle>
          <a:p>
            <a:pPr>
              <a:defRPr/>
            </a:pPr>
            <a:endParaRPr lang="en-US"/>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atin typeface="Arial" charset="0"/>
                <a:cs typeface="+mn-cs"/>
              </a:defRPr>
            </a:lvl1pPr>
          </a:lstStyle>
          <a:p>
            <a:pPr>
              <a:defRPr/>
            </a:pPr>
            <a:fld id="{59EA1E6D-B3F8-4C37-8D23-F50D07071305}" type="slidenum">
              <a:rPr lang="en-US"/>
              <a:pPr>
                <a:defRPr/>
              </a:pPr>
              <a:t>‹#›</a:t>
            </a:fld>
            <a:endParaRPr lang="en-US"/>
          </a:p>
        </p:txBody>
      </p:sp>
    </p:spTree>
    <p:extLst>
      <p:ext uri="{BB962C8B-B14F-4D97-AF65-F5344CB8AC3E}">
        <p14:creationId xmlns:p14="http://schemas.microsoft.com/office/powerpoint/2010/main" val="5001493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5613" algn="l" rtl="0" eaLnBrk="0" fontAlgn="base" hangingPunct="0">
      <a:spcBef>
        <a:spcPct val="30000"/>
      </a:spcBef>
      <a:spcAft>
        <a:spcPct val="0"/>
      </a:spcAft>
      <a:defRPr sz="1200" kern="1200">
        <a:solidFill>
          <a:schemeClr val="tx1"/>
        </a:solidFill>
        <a:latin typeface="+mn-lt"/>
        <a:ea typeface="+mn-ea"/>
        <a:cs typeface="+mn-cs"/>
      </a:defRPr>
    </a:lvl2pPr>
    <a:lvl3pPr marL="912813" algn="l" rtl="0" eaLnBrk="0" fontAlgn="base" hangingPunct="0">
      <a:spcBef>
        <a:spcPct val="30000"/>
      </a:spcBef>
      <a:spcAft>
        <a:spcPct val="0"/>
      </a:spcAft>
      <a:defRPr sz="1200" kern="1200">
        <a:solidFill>
          <a:schemeClr val="tx1"/>
        </a:solidFill>
        <a:latin typeface="+mn-lt"/>
        <a:ea typeface="+mn-ea"/>
        <a:cs typeface="+mn-cs"/>
      </a:defRPr>
    </a:lvl3pPr>
    <a:lvl4pPr marL="1370013" algn="l" rtl="0" eaLnBrk="0" fontAlgn="base" hangingPunct="0">
      <a:spcBef>
        <a:spcPct val="30000"/>
      </a:spcBef>
      <a:spcAft>
        <a:spcPct val="0"/>
      </a:spcAft>
      <a:defRPr sz="1200" kern="1200">
        <a:solidFill>
          <a:schemeClr val="tx1"/>
        </a:solidFill>
        <a:latin typeface="+mn-lt"/>
        <a:ea typeface="+mn-ea"/>
        <a:cs typeface="+mn-cs"/>
      </a:defRPr>
    </a:lvl4pPr>
    <a:lvl5pPr marL="1827213" algn="l" rtl="0" eaLnBrk="0" fontAlgn="base" hangingPunct="0">
      <a:spcBef>
        <a:spcPct val="30000"/>
      </a:spcBef>
      <a:spcAft>
        <a:spcPct val="0"/>
      </a:spcAft>
      <a:defRPr sz="1200" kern="1200">
        <a:solidFill>
          <a:schemeClr val="tx1"/>
        </a:solidFill>
        <a:latin typeface="+mn-lt"/>
        <a:ea typeface="+mn-ea"/>
        <a:cs typeface="+mn-cs"/>
      </a:defRPr>
    </a:lvl5pPr>
    <a:lvl6pPr marL="2285799" algn="l" defTabSz="914320" rtl="0" eaLnBrk="1" latinLnBrk="0" hangingPunct="1">
      <a:defRPr sz="1200" kern="1200">
        <a:solidFill>
          <a:schemeClr val="tx1"/>
        </a:solidFill>
        <a:latin typeface="+mn-lt"/>
        <a:ea typeface="+mn-ea"/>
        <a:cs typeface="+mn-cs"/>
      </a:defRPr>
    </a:lvl6pPr>
    <a:lvl7pPr marL="2742959" algn="l" defTabSz="914320" rtl="0" eaLnBrk="1" latinLnBrk="0" hangingPunct="1">
      <a:defRPr sz="1200" kern="1200">
        <a:solidFill>
          <a:schemeClr val="tx1"/>
        </a:solidFill>
        <a:latin typeface="+mn-lt"/>
        <a:ea typeface="+mn-ea"/>
        <a:cs typeface="+mn-cs"/>
      </a:defRPr>
    </a:lvl7pPr>
    <a:lvl8pPr marL="3200119" algn="l" defTabSz="914320" rtl="0" eaLnBrk="1" latinLnBrk="0" hangingPunct="1">
      <a:defRPr sz="1200" kern="1200">
        <a:solidFill>
          <a:schemeClr val="tx1"/>
        </a:solidFill>
        <a:latin typeface="+mn-lt"/>
        <a:ea typeface="+mn-ea"/>
        <a:cs typeface="+mn-cs"/>
      </a:defRPr>
    </a:lvl8pPr>
    <a:lvl9pPr marL="3657280" algn="l" defTabSz="91432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endParaRPr lang="sr-Latn-CS" altLang="en-US" smtClean="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7D4A234-811C-4326-A42C-DC25C1C084E1}" type="slidenum">
              <a:rPr lang="en-US" altLang="en-US" smtClean="0"/>
              <a:pPr eaLnBrk="1" hangingPunct="1"/>
              <a:t>1</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endParaRPr lang="sr-Latn-CS" altLang="en-US" smtClean="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D84C41-1617-46DD-83A7-1D011A03CE8F}" type="slidenum">
              <a:rPr lang="en-US" altLang="en-US" smtClean="0"/>
              <a:pPr eaLnBrk="1" hangingPunct="1"/>
              <a:t>3</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p:cNvSpPr>
            <a:spLocks noGrp="1"/>
          </p:cNvSpPr>
          <p:nvPr>
            <p:ph type="ctrTitle"/>
          </p:nvPr>
        </p:nvSpPr>
        <p:spPr>
          <a:xfrm>
            <a:off x="685801" y="2130426"/>
            <a:ext cx="7772400" cy="1470025"/>
          </a:xfrm>
        </p:spPr>
        <p:txBody>
          <a:bodyPr/>
          <a:lstStyle/>
          <a:p>
            <a:r>
              <a:rPr lang="hr-HR" smtClean="0"/>
              <a:t>Kliknite da biste uredili stil naslova matrice</a:t>
            </a:r>
            <a:endParaRPr lang="hr-HR"/>
          </a:p>
        </p:txBody>
      </p:sp>
      <p:sp>
        <p:nvSpPr>
          <p:cNvPr id="3" name="Podnaslov 2"/>
          <p:cNvSpPr>
            <a:spLocks noGrp="1"/>
          </p:cNvSpPr>
          <p:nvPr>
            <p:ph type="subTitle" idx="1"/>
          </p:nvPr>
        </p:nvSpPr>
        <p:spPr>
          <a:xfrm>
            <a:off x="1371600" y="3886200"/>
            <a:ext cx="6400800" cy="1752600"/>
          </a:xfrm>
        </p:spPr>
        <p:txBody>
          <a:bodyPr/>
          <a:lstStyle>
            <a:lvl1pPr marL="0" indent="0" algn="ctr">
              <a:buNone/>
              <a:defRPr/>
            </a:lvl1pPr>
            <a:lvl2pPr marL="457160" indent="0" algn="ctr">
              <a:buNone/>
              <a:defRPr/>
            </a:lvl2pPr>
            <a:lvl3pPr marL="914320" indent="0" algn="ctr">
              <a:buNone/>
              <a:defRPr/>
            </a:lvl3pPr>
            <a:lvl4pPr marL="1371480" indent="0" algn="ctr">
              <a:buNone/>
              <a:defRPr/>
            </a:lvl4pPr>
            <a:lvl5pPr marL="1828639" indent="0" algn="ctr">
              <a:buNone/>
              <a:defRPr/>
            </a:lvl5pPr>
            <a:lvl6pPr marL="2285799" indent="0" algn="ctr">
              <a:buNone/>
              <a:defRPr/>
            </a:lvl6pPr>
            <a:lvl7pPr marL="2742959" indent="0" algn="ctr">
              <a:buNone/>
              <a:defRPr/>
            </a:lvl7pPr>
            <a:lvl8pPr marL="3200119" indent="0" algn="ctr">
              <a:buNone/>
              <a:defRPr/>
            </a:lvl8pPr>
            <a:lvl9pPr marL="3657280" indent="0" algn="ctr">
              <a:buNone/>
              <a:defRPr/>
            </a:lvl9pPr>
          </a:lstStyle>
          <a:p>
            <a:r>
              <a:rPr lang="hr-HR" smtClean="0"/>
              <a:t>Kliknite da biste uredili stil podnaslova matrice</a:t>
            </a:r>
            <a:endParaRPr lang="hr-H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0C52907-2974-48BB-902D-690DEF5986A6}" type="slidenum">
              <a:rPr lang="en-US"/>
              <a:pPr>
                <a:defRPr/>
              </a:pPr>
              <a:t>‹#›</a:t>
            </a:fld>
            <a:endParaRPr lang="en-US"/>
          </a:p>
        </p:txBody>
      </p:sp>
    </p:spTree>
    <p:extLst>
      <p:ext uri="{BB962C8B-B14F-4D97-AF65-F5344CB8AC3E}">
        <p14:creationId xmlns:p14="http://schemas.microsoft.com/office/powerpoint/2010/main" val="697443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okomitog teksta 2"/>
          <p:cNvSpPr>
            <a:spLocks noGrp="1"/>
          </p:cNvSpPr>
          <p:nvPr>
            <p:ph type="body" orient="vert" idx="1"/>
          </p:nvPr>
        </p:nvSpPr>
        <p:spPr/>
        <p:txBody>
          <a:bodyPr vert="eaVert"/>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2D585D6-0BC5-4022-9B22-04DC6D359A77}" type="slidenum">
              <a:rPr lang="en-US"/>
              <a:pPr>
                <a:defRPr/>
              </a:pPr>
              <a:t>‹#›</a:t>
            </a:fld>
            <a:endParaRPr lang="en-US"/>
          </a:p>
        </p:txBody>
      </p:sp>
    </p:spTree>
    <p:extLst>
      <p:ext uri="{BB962C8B-B14F-4D97-AF65-F5344CB8AC3E}">
        <p14:creationId xmlns:p14="http://schemas.microsoft.com/office/powerpoint/2010/main" val="4104954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6629400" y="274639"/>
            <a:ext cx="2057400" cy="5851525"/>
          </a:xfrm>
        </p:spPr>
        <p:txBody>
          <a:bodyPr vert="eaVert"/>
          <a:lstStyle/>
          <a:p>
            <a:r>
              <a:rPr lang="hr-HR" smtClean="0"/>
              <a:t>Kliknite da biste uredili stil naslova matrice</a:t>
            </a:r>
            <a:endParaRPr lang="hr-HR"/>
          </a:p>
        </p:txBody>
      </p:sp>
      <p:sp>
        <p:nvSpPr>
          <p:cNvPr id="3" name="Rezervirano mjesto okomitog teksta 2"/>
          <p:cNvSpPr>
            <a:spLocks noGrp="1"/>
          </p:cNvSpPr>
          <p:nvPr>
            <p:ph type="body" orient="vert" idx="1"/>
          </p:nvPr>
        </p:nvSpPr>
        <p:spPr>
          <a:xfrm>
            <a:off x="457200" y="274639"/>
            <a:ext cx="6019800" cy="5851525"/>
          </a:xfrm>
        </p:spPr>
        <p:txBody>
          <a:bodyPr vert="eaVert"/>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4F091D-5443-4DBF-9836-0FF9BE975CFF}" type="slidenum">
              <a:rPr lang="en-US"/>
              <a:pPr>
                <a:defRPr/>
              </a:pPr>
              <a:t>‹#›</a:t>
            </a:fld>
            <a:endParaRPr lang="en-US"/>
          </a:p>
        </p:txBody>
      </p:sp>
    </p:spTree>
    <p:extLst>
      <p:ext uri="{BB962C8B-B14F-4D97-AF65-F5344CB8AC3E}">
        <p14:creationId xmlns:p14="http://schemas.microsoft.com/office/powerpoint/2010/main" val="2449502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sadržaja 2"/>
          <p:cNvSpPr>
            <a:spLocks noGrp="1"/>
          </p:cNvSpPr>
          <p:nvPr>
            <p:ph idx="1"/>
          </p:nvPr>
        </p:nvSpPr>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D6C926-7967-41FF-8F1F-90BB9DA9753B}" type="slidenum">
              <a:rPr lang="en-US"/>
              <a:pPr>
                <a:defRPr/>
              </a:pPr>
              <a:t>‹#›</a:t>
            </a:fld>
            <a:endParaRPr lang="en-US"/>
          </a:p>
        </p:txBody>
      </p:sp>
    </p:spTree>
    <p:extLst>
      <p:ext uri="{BB962C8B-B14F-4D97-AF65-F5344CB8AC3E}">
        <p14:creationId xmlns:p14="http://schemas.microsoft.com/office/powerpoint/2010/main" val="136001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jelj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1"/>
            <a:ext cx="7772400" cy="1362075"/>
          </a:xfrm>
        </p:spPr>
        <p:txBody>
          <a:bodyPr anchor="t"/>
          <a:lstStyle>
            <a:lvl1pPr algn="l">
              <a:defRPr sz="4000" b="1" cap="all"/>
            </a:lvl1pPr>
          </a:lstStyle>
          <a:p>
            <a:r>
              <a:rPr lang="hr-HR" smtClean="0"/>
              <a:t>Kliknite da biste uredili stil naslova matrice</a:t>
            </a:r>
            <a:endParaRPr lang="hr-HR"/>
          </a:p>
        </p:txBody>
      </p:sp>
      <p:sp>
        <p:nvSpPr>
          <p:cNvPr id="3" name="Rezervirano mjesto teksta 2"/>
          <p:cNvSpPr>
            <a:spLocks noGrp="1"/>
          </p:cNvSpPr>
          <p:nvPr>
            <p:ph type="body" idx="1"/>
          </p:nvPr>
        </p:nvSpPr>
        <p:spPr>
          <a:xfrm>
            <a:off x="722313" y="2906714"/>
            <a:ext cx="7772400" cy="1500187"/>
          </a:xfrm>
        </p:spPr>
        <p:txBody>
          <a:bodyPr anchor="b"/>
          <a:lstStyle>
            <a:lvl1pPr marL="0" indent="0">
              <a:buNone/>
              <a:defRPr sz="2000"/>
            </a:lvl1pPr>
            <a:lvl2pPr marL="457160" indent="0">
              <a:buNone/>
              <a:defRPr sz="1800"/>
            </a:lvl2pPr>
            <a:lvl3pPr marL="914320" indent="0">
              <a:buNone/>
              <a:defRPr sz="1600"/>
            </a:lvl3pPr>
            <a:lvl4pPr marL="1371480" indent="0">
              <a:buNone/>
              <a:defRPr sz="1400"/>
            </a:lvl4pPr>
            <a:lvl5pPr marL="1828639" indent="0">
              <a:buNone/>
              <a:defRPr sz="1400"/>
            </a:lvl5pPr>
            <a:lvl6pPr marL="2285799" indent="0">
              <a:buNone/>
              <a:defRPr sz="1400"/>
            </a:lvl6pPr>
            <a:lvl7pPr marL="2742959" indent="0">
              <a:buNone/>
              <a:defRPr sz="1400"/>
            </a:lvl7pPr>
            <a:lvl8pPr marL="3200119" indent="0">
              <a:buNone/>
              <a:defRPr sz="1400"/>
            </a:lvl8pPr>
            <a:lvl9pPr marL="3657280" indent="0">
              <a:buNone/>
              <a:defRPr sz="1400"/>
            </a:lvl9pPr>
          </a:lstStyle>
          <a:p>
            <a:pPr lvl="0"/>
            <a:r>
              <a:rPr lang="hr-HR" smtClean="0"/>
              <a:t>Kliknite da biste uredili stilove teksta matrice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1307053-887C-4A39-870F-EAD7A1CB5380}" type="slidenum">
              <a:rPr lang="en-US"/>
              <a:pPr>
                <a:defRPr/>
              </a:pPr>
              <a:t>‹#›</a:t>
            </a:fld>
            <a:endParaRPr lang="en-US"/>
          </a:p>
        </p:txBody>
      </p:sp>
    </p:spTree>
    <p:extLst>
      <p:ext uri="{BB962C8B-B14F-4D97-AF65-F5344CB8AC3E}">
        <p14:creationId xmlns:p14="http://schemas.microsoft.com/office/powerpoint/2010/main" val="594548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sadržaja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sadržaja 3"/>
          <p:cNvSpPr>
            <a:spLocks noGrp="1"/>
          </p:cNvSpPr>
          <p:nvPr>
            <p:ph sz="half" idx="2"/>
          </p:nvPr>
        </p:nvSpPr>
        <p:spPr>
          <a:xfrm>
            <a:off x="4648201"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B4E2E9A-1C2B-4484-92E4-DEB1703ABE3E}" type="slidenum">
              <a:rPr lang="en-US"/>
              <a:pPr>
                <a:defRPr/>
              </a:pPr>
              <a:t>‹#›</a:t>
            </a:fld>
            <a:endParaRPr lang="en-US"/>
          </a:p>
        </p:txBody>
      </p:sp>
    </p:spTree>
    <p:extLst>
      <p:ext uri="{BB962C8B-B14F-4D97-AF65-F5344CB8AC3E}">
        <p14:creationId xmlns:p14="http://schemas.microsoft.com/office/powerpoint/2010/main" val="1179253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hr-HR" smtClean="0"/>
              <a:t>Kliknite da biste uredili stil naslova matrice</a:t>
            </a:r>
            <a:endParaRPr lang="hr-HR"/>
          </a:p>
        </p:txBody>
      </p:sp>
      <p:sp>
        <p:nvSpPr>
          <p:cNvPr id="3" name="Rezervirano mjesto teksta 2"/>
          <p:cNvSpPr>
            <a:spLocks noGrp="1"/>
          </p:cNvSpPr>
          <p:nvPr>
            <p:ph type="body" idx="1"/>
          </p:nvPr>
        </p:nvSpPr>
        <p:spPr>
          <a:xfrm>
            <a:off x="457201" y="1535114"/>
            <a:ext cx="4040188" cy="639762"/>
          </a:xfrm>
        </p:spPr>
        <p:txBody>
          <a:bodyPr anchor="b"/>
          <a:lstStyle>
            <a:lvl1pPr marL="0" indent="0">
              <a:buNone/>
              <a:defRPr sz="2400" b="1"/>
            </a:lvl1pPr>
            <a:lvl2pPr marL="457160" indent="0">
              <a:buNone/>
              <a:defRPr sz="2000" b="1"/>
            </a:lvl2pPr>
            <a:lvl3pPr marL="914320" indent="0">
              <a:buNone/>
              <a:defRPr sz="1800" b="1"/>
            </a:lvl3pPr>
            <a:lvl4pPr marL="1371480" indent="0">
              <a:buNone/>
              <a:defRPr sz="1600" b="1"/>
            </a:lvl4pPr>
            <a:lvl5pPr marL="1828639" indent="0">
              <a:buNone/>
              <a:defRPr sz="1600" b="1"/>
            </a:lvl5pPr>
            <a:lvl6pPr marL="2285799" indent="0">
              <a:buNone/>
              <a:defRPr sz="1600" b="1"/>
            </a:lvl6pPr>
            <a:lvl7pPr marL="2742959" indent="0">
              <a:buNone/>
              <a:defRPr sz="1600" b="1"/>
            </a:lvl7pPr>
            <a:lvl8pPr marL="3200119" indent="0">
              <a:buNone/>
              <a:defRPr sz="1600" b="1"/>
            </a:lvl8pPr>
            <a:lvl9pPr marL="3657280" indent="0">
              <a:buNone/>
              <a:defRPr sz="1600" b="1"/>
            </a:lvl9pPr>
          </a:lstStyle>
          <a:p>
            <a:pPr lvl="0"/>
            <a:r>
              <a:rPr lang="hr-HR" smtClean="0"/>
              <a:t>Kliknite da biste uredili stilove teksta matrice</a:t>
            </a:r>
          </a:p>
        </p:txBody>
      </p:sp>
      <p:sp>
        <p:nvSpPr>
          <p:cNvPr id="4" name="Rezervirano mjesto sadržaja 3"/>
          <p:cNvSpPr>
            <a:spLocks noGrp="1"/>
          </p:cNvSpPr>
          <p:nvPr>
            <p:ph sz="half" idx="2"/>
          </p:nvPr>
        </p:nvSpPr>
        <p:spPr>
          <a:xfrm>
            <a:off x="457201" y="21748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Rezervirano mjesto teksta 4"/>
          <p:cNvSpPr>
            <a:spLocks noGrp="1"/>
          </p:cNvSpPr>
          <p:nvPr>
            <p:ph type="body" sz="quarter" idx="3"/>
          </p:nvPr>
        </p:nvSpPr>
        <p:spPr>
          <a:xfrm>
            <a:off x="4645026" y="1535114"/>
            <a:ext cx="4041775" cy="639762"/>
          </a:xfrm>
        </p:spPr>
        <p:txBody>
          <a:bodyPr anchor="b"/>
          <a:lstStyle>
            <a:lvl1pPr marL="0" indent="0">
              <a:buNone/>
              <a:defRPr sz="2400" b="1"/>
            </a:lvl1pPr>
            <a:lvl2pPr marL="457160" indent="0">
              <a:buNone/>
              <a:defRPr sz="2000" b="1"/>
            </a:lvl2pPr>
            <a:lvl3pPr marL="914320" indent="0">
              <a:buNone/>
              <a:defRPr sz="1800" b="1"/>
            </a:lvl3pPr>
            <a:lvl4pPr marL="1371480" indent="0">
              <a:buNone/>
              <a:defRPr sz="1600" b="1"/>
            </a:lvl4pPr>
            <a:lvl5pPr marL="1828639" indent="0">
              <a:buNone/>
              <a:defRPr sz="1600" b="1"/>
            </a:lvl5pPr>
            <a:lvl6pPr marL="2285799" indent="0">
              <a:buNone/>
              <a:defRPr sz="1600" b="1"/>
            </a:lvl6pPr>
            <a:lvl7pPr marL="2742959" indent="0">
              <a:buNone/>
              <a:defRPr sz="1600" b="1"/>
            </a:lvl7pPr>
            <a:lvl8pPr marL="3200119" indent="0">
              <a:buNone/>
              <a:defRPr sz="1600" b="1"/>
            </a:lvl8pPr>
            <a:lvl9pPr marL="3657280" indent="0">
              <a:buNone/>
              <a:defRPr sz="1600" b="1"/>
            </a:lvl9pPr>
          </a:lstStyle>
          <a:p>
            <a:pPr lvl="0"/>
            <a:r>
              <a:rPr lang="hr-HR" smtClean="0"/>
              <a:t>Kliknite da biste uredili stilove teksta matrice</a:t>
            </a:r>
          </a:p>
        </p:txBody>
      </p:sp>
      <p:sp>
        <p:nvSpPr>
          <p:cNvPr id="6" name="Rezervirano mjesto sadržaja 5"/>
          <p:cNvSpPr>
            <a:spLocks noGrp="1"/>
          </p:cNvSpPr>
          <p:nvPr>
            <p:ph sz="quarter" idx="4"/>
          </p:nvPr>
        </p:nvSpPr>
        <p:spPr>
          <a:xfrm>
            <a:off x="4645026" y="217487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069A5B-F08C-41C9-B0B1-8006BB826281}" type="slidenum">
              <a:rPr lang="en-US"/>
              <a:pPr>
                <a:defRPr/>
              </a:pPr>
              <a:t>‹#›</a:t>
            </a:fld>
            <a:endParaRPr lang="en-US"/>
          </a:p>
        </p:txBody>
      </p:sp>
    </p:spTree>
    <p:extLst>
      <p:ext uri="{BB962C8B-B14F-4D97-AF65-F5344CB8AC3E}">
        <p14:creationId xmlns:p14="http://schemas.microsoft.com/office/powerpoint/2010/main" val="3895552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BDF5402-8510-4843-A44D-EBEC2B5E445A}" type="slidenum">
              <a:rPr lang="en-US"/>
              <a:pPr>
                <a:defRPr/>
              </a:pPr>
              <a:t>‹#›</a:t>
            </a:fld>
            <a:endParaRPr lang="en-US"/>
          </a:p>
        </p:txBody>
      </p:sp>
    </p:spTree>
    <p:extLst>
      <p:ext uri="{BB962C8B-B14F-4D97-AF65-F5344CB8AC3E}">
        <p14:creationId xmlns:p14="http://schemas.microsoft.com/office/powerpoint/2010/main" val="756042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854094B-09AB-4082-B38B-7BCB64627B1E}" type="slidenum">
              <a:rPr lang="en-US"/>
              <a:pPr>
                <a:defRPr/>
              </a:pPr>
              <a:t>‹#›</a:t>
            </a:fld>
            <a:endParaRPr lang="en-US"/>
          </a:p>
        </p:txBody>
      </p:sp>
    </p:spTree>
    <p:extLst>
      <p:ext uri="{BB962C8B-B14F-4D97-AF65-F5344CB8AC3E}">
        <p14:creationId xmlns:p14="http://schemas.microsoft.com/office/powerpoint/2010/main" val="3966999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hr-HR" smtClean="0"/>
              <a:t>Kliknite da biste uredili stil naslova matrice</a:t>
            </a:r>
            <a:endParaRPr lang="hr-HR"/>
          </a:p>
        </p:txBody>
      </p:sp>
      <p:sp>
        <p:nvSpPr>
          <p:cNvPr id="3" name="Rezervirano mjesto sadržaja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teksta 3"/>
          <p:cNvSpPr>
            <a:spLocks noGrp="1"/>
          </p:cNvSpPr>
          <p:nvPr>
            <p:ph type="body" sz="half" idx="2"/>
          </p:nvPr>
        </p:nvSpPr>
        <p:spPr>
          <a:xfrm>
            <a:off x="457200" y="1435101"/>
            <a:ext cx="3008313" cy="4691063"/>
          </a:xfrm>
        </p:spPr>
        <p:txBody>
          <a:bodyPr/>
          <a:lstStyle>
            <a:lvl1pPr marL="0" indent="0">
              <a:buNone/>
              <a:defRPr sz="1400"/>
            </a:lvl1pPr>
            <a:lvl2pPr marL="457160" indent="0">
              <a:buNone/>
              <a:defRPr sz="1200"/>
            </a:lvl2pPr>
            <a:lvl3pPr marL="914320" indent="0">
              <a:buNone/>
              <a:defRPr sz="1000"/>
            </a:lvl3pPr>
            <a:lvl4pPr marL="1371480" indent="0">
              <a:buNone/>
              <a:defRPr sz="900"/>
            </a:lvl4pPr>
            <a:lvl5pPr marL="1828639" indent="0">
              <a:buNone/>
              <a:defRPr sz="900"/>
            </a:lvl5pPr>
            <a:lvl6pPr marL="2285799" indent="0">
              <a:buNone/>
              <a:defRPr sz="900"/>
            </a:lvl6pPr>
            <a:lvl7pPr marL="2742959" indent="0">
              <a:buNone/>
              <a:defRPr sz="900"/>
            </a:lvl7pPr>
            <a:lvl8pPr marL="3200119" indent="0">
              <a:buNone/>
              <a:defRPr sz="900"/>
            </a:lvl8pPr>
            <a:lvl9pPr marL="3657280" indent="0">
              <a:buNone/>
              <a:defRPr sz="900"/>
            </a:lvl9pPr>
          </a:lstStyle>
          <a:p>
            <a:pPr lvl="0"/>
            <a:r>
              <a:rPr lang="hr-HR" smtClean="0"/>
              <a:t>Kliknite da biste uredili stilove teksta matrice</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EFDA97D-C0BF-4117-8BD5-5BDE41C90C69}" type="slidenum">
              <a:rPr lang="en-US"/>
              <a:pPr>
                <a:defRPr/>
              </a:pPr>
              <a:t>‹#›</a:t>
            </a:fld>
            <a:endParaRPr lang="en-US"/>
          </a:p>
        </p:txBody>
      </p:sp>
    </p:spTree>
    <p:extLst>
      <p:ext uri="{BB962C8B-B14F-4D97-AF65-F5344CB8AC3E}">
        <p14:creationId xmlns:p14="http://schemas.microsoft.com/office/powerpoint/2010/main" val="212438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p:cNvSpPr>
            <a:spLocks noGrp="1"/>
          </p:cNvSpPr>
          <p:nvPr>
            <p:ph type="title"/>
          </p:nvPr>
        </p:nvSpPr>
        <p:spPr>
          <a:xfrm>
            <a:off x="1792289" y="4800601"/>
            <a:ext cx="5486400" cy="566738"/>
          </a:xfrm>
        </p:spPr>
        <p:txBody>
          <a:bodyPr anchor="b"/>
          <a:lstStyle>
            <a:lvl1pPr algn="l">
              <a:defRPr sz="2000" b="1"/>
            </a:lvl1pPr>
          </a:lstStyle>
          <a:p>
            <a:r>
              <a:rPr lang="hr-HR" smtClean="0"/>
              <a:t>Kliknite da biste uredili stil naslova matrice</a:t>
            </a:r>
            <a:endParaRPr lang="hr-HR"/>
          </a:p>
        </p:txBody>
      </p:sp>
      <p:sp>
        <p:nvSpPr>
          <p:cNvPr id="3" name="Rezervirano mjesto slike 2"/>
          <p:cNvSpPr>
            <a:spLocks noGrp="1"/>
          </p:cNvSpPr>
          <p:nvPr>
            <p:ph type="pic" idx="1"/>
          </p:nvPr>
        </p:nvSpPr>
        <p:spPr>
          <a:xfrm>
            <a:off x="1792289" y="612775"/>
            <a:ext cx="5486400" cy="4114800"/>
          </a:xfrm>
        </p:spPr>
        <p:txBody>
          <a:bodyPr/>
          <a:lstStyle>
            <a:lvl1pPr marL="0" indent="0">
              <a:buNone/>
              <a:defRPr sz="3200"/>
            </a:lvl1pPr>
            <a:lvl2pPr marL="457160" indent="0">
              <a:buNone/>
              <a:defRPr sz="2800"/>
            </a:lvl2pPr>
            <a:lvl3pPr marL="914320" indent="0">
              <a:buNone/>
              <a:defRPr sz="2400"/>
            </a:lvl3pPr>
            <a:lvl4pPr marL="1371480" indent="0">
              <a:buNone/>
              <a:defRPr sz="2000"/>
            </a:lvl4pPr>
            <a:lvl5pPr marL="1828639" indent="0">
              <a:buNone/>
              <a:defRPr sz="2000"/>
            </a:lvl5pPr>
            <a:lvl6pPr marL="2285799" indent="0">
              <a:buNone/>
              <a:defRPr sz="2000"/>
            </a:lvl6pPr>
            <a:lvl7pPr marL="2742959" indent="0">
              <a:buNone/>
              <a:defRPr sz="2000"/>
            </a:lvl7pPr>
            <a:lvl8pPr marL="3200119" indent="0">
              <a:buNone/>
              <a:defRPr sz="2000"/>
            </a:lvl8pPr>
            <a:lvl9pPr marL="3657280" indent="0">
              <a:buNone/>
              <a:defRPr sz="2000"/>
            </a:lvl9pPr>
          </a:lstStyle>
          <a:p>
            <a:pPr lvl="0"/>
            <a:endParaRPr lang="hr-HR" noProof="0" smtClean="0"/>
          </a:p>
        </p:txBody>
      </p:sp>
      <p:sp>
        <p:nvSpPr>
          <p:cNvPr id="4" name="Rezervirano mjesto teksta 3"/>
          <p:cNvSpPr>
            <a:spLocks noGrp="1"/>
          </p:cNvSpPr>
          <p:nvPr>
            <p:ph type="body" sz="half" idx="2"/>
          </p:nvPr>
        </p:nvSpPr>
        <p:spPr>
          <a:xfrm>
            <a:off x="1792289" y="5367339"/>
            <a:ext cx="5486400" cy="804862"/>
          </a:xfrm>
        </p:spPr>
        <p:txBody>
          <a:bodyPr/>
          <a:lstStyle>
            <a:lvl1pPr marL="0" indent="0">
              <a:buNone/>
              <a:defRPr sz="1400"/>
            </a:lvl1pPr>
            <a:lvl2pPr marL="457160" indent="0">
              <a:buNone/>
              <a:defRPr sz="1200"/>
            </a:lvl2pPr>
            <a:lvl3pPr marL="914320" indent="0">
              <a:buNone/>
              <a:defRPr sz="1000"/>
            </a:lvl3pPr>
            <a:lvl4pPr marL="1371480" indent="0">
              <a:buNone/>
              <a:defRPr sz="900"/>
            </a:lvl4pPr>
            <a:lvl5pPr marL="1828639" indent="0">
              <a:buNone/>
              <a:defRPr sz="900"/>
            </a:lvl5pPr>
            <a:lvl6pPr marL="2285799" indent="0">
              <a:buNone/>
              <a:defRPr sz="900"/>
            </a:lvl6pPr>
            <a:lvl7pPr marL="2742959" indent="0">
              <a:buNone/>
              <a:defRPr sz="900"/>
            </a:lvl7pPr>
            <a:lvl8pPr marL="3200119" indent="0">
              <a:buNone/>
              <a:defRPr sz="900"/>
            </a:lvl8pPr>
            <a:lvl9pPr marL="3657280" indent="0">
              <a:buNone/>
              <a:defRPr sz="900"/>
            </a:lvl9pPr>
          </a:lstStyle>
          <a:p>
            <a:pPr lvl="0"/>
            <a:r>
              <a:rPr lang="hr-HR" smtClean="0"/>
              <a:t>Kliknite da biste uredili stilove teksta matrice</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190100A-84A3-47E0-996F-221C14EFBCC1}" type="slidenum">
              <a:rPr lang="en-US"/>
              <a:pPr>
                <a:defRPr/>
              </a:pPr>
              <a:t>‹#›</a:t>
            </a:fld>
            <a:endParaRPr lang="en-US"/>
          </a:p>
        </p:txBody>
      </p:sp>
    </p:spTree>
    <p:extLst>
      <p:ext uri="{BB962C8B-B14F-4D97-AF65-F5344CB8AC3E}">
        <p14:creationId xmlns:p14="http://schemas.microsoft.com/office/powerpoint/2010/main" val="2878144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ctr" anchorCtr="0" compatLnSpc="1">
            <a:prstTxWarp prst="textNoShape">
              <a:avLst/>
            </a:prstTxWarp>
          </a:bodyPr>
          <a:lstStyle/>
          <a:p>
            <a:pPr lvl="0"/>
            <a:r>
              <a:rPr lang="en-US" altLang="en-US" smtClean="0"/>
              <a:t>Kliknite da biste uredili stil naslova matrice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t" anchorCtr="0" compatLnSpc="1">
            <a:prstTxWarp prst="textNoShape">
              <a:avLst/>
            </a:prstTxWarp>
          </a:bodyPr>
          <a:lstStyle/>
          <a:p>
            <a:pPr lvl="0"/>
            <a:r>
              <a:rPr lang="en-US" altLang="en-US" smtClean="0"/>
              <a:t>Kliknite da biste uredili stilove teksta matrice</a:t>
            </a:r>
          </a:p>
          <a:p>
            <a:pPr lvl="1"/>
            <a:r>
              <a:rPr lang="en-US" altLang="en-US" smtClean="0"/>
              <a:t>Druga razina</a:t>
            </a:r>
          </a:p>
          <a:p>
            <a:pPr lvl="2"/>
            <a:r>
              <a:rPr lang="en-US" altLang="en-US" smtClean="0"/>
              <a:t>Treća razina</a:t>
            </a:r>
          </a:p>
          <a:p>
            <a:pPr lvl="3"/>
            <a:r>
              <a:rPr lang="en-US" altLang="en-US" smtClean="0"/>
              <a:t>Četvrta razina</a:t>
            </a:r>
          </a:p>
          <a:p>
            <a:pPr lvl="4"/>
            <a:r>
              <a:rPr lang="en-US" altLang="en-US" smtClean="0"/>
              <a:t>Peta razina</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32" tIns="45716" rIns="91432" bIns="45716" numCol="1" anchor="t" anchorCtr="0" compatLnSpc="1">
            <a:prstTxWarp prst="textNoShape">
              <a:avLst/>
            </a:prstTxWarp>
          </a:bodyPr>
          <a:lstStyle>
            <a:lvl1pPr>
              <a:defRPr sz="1400">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32" tIns="45716" rIns="91432" bIns="45716" numCol="1" anchor="t" anchorCtr="0" compatLnSpc="1">
            <a:prstTxWarp prst="textNoShape">
              <a:avLst/>
            </a:prstTxWarp>
          </a:bodyPr>
          <a:lstStyle>
            <a:lvl1pPr algn="ctr">
              <a:defRPr sz="1400">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32" tIns="45716" rIns="91432" bIns="45716" numCol="1" anchor="t" anchorCtr="0" compatLnSpc="1">
            <a:prstTxWarp prst="textNoShape">
              <a:avLst/>
            </a:prstTxWarp>
          </a:bodyPr>
          <a:lstStyle>
            <a:lvl1pPr algn="r">
              <a:defRPr sz="1400">
                <a:latin typeface="Arial" charset="0"/>
                <a:cs typeface="+mn-cs"/>
              </a:defRPr>
            </a:lvl1pPr>
          </a:lstStyle>
          <a:p>
            <a:pPr>
              <a:defRPr/>
            </a:pPr>
            <a:fld id="{96651A89-3BC9-4080-8188-5677B67008EB}" type="slidenum">
              <a:rPr lang="en-US"/>
              <a:pPr>
                <a:defRPr/>
              </a:pPr>
              <a:t>‹#›</a:t>
            </a:fld>
            <a:endParaRPr lang="en-US"/>
          </a:p>
        </p:txBody>
      </p:sp>
      <p:pic>
        <p:nvPicPr>
          <p:cNvPr id="1031" name="Picture 4" descr="AP-cover.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160" algn="ctr" rtl="0" fontAlgn="base">
        <a:spcBef>
          <a:spcPct val="0"/>
        </a:spcBef>
        <a:spcAft>
          <a:spcPct val="0"/>
        </a:spcAft>
        <a:defRPr sz="4400">
          <a:solidFill>
            <a:schemeClr val="tx2"/>
          </a:solidFill>
          <a:latin typeface="Arial" charset="0"/>
        </a:defRPr>
      </a:lvl6pPr>
      <a:lvl7pPr marL="914320" algn="ctr" rtl="0" fontAlgn="base">
        <a:spcBef>
          <a:spcPct val="0"/>
        </a:spcBef>
        <a:spcAft>
          <a:spcPct val="0"/>
        </a:spcAft>
        <a:defRPr sz="4400">
          <a:solidFill>
            <a:schemeClr val="tx2"/>
          </a:solidFill>
          <a:latin typeface="Arial" charset="0"/>
        </a:defRPr>
      </a:lvl7pPr>
      <a:lvl8pPr marL="1371480" algn="ctr" rtl="0" fontAlgn="base">
        <a:spcBef>
          <a:spcPct val="0"/>
        </a:spcBef>
        <a:spcAft>
          <a:spcPct val="0"/>
        </a:spcAft>
        <a:defRPr sz="4400">
          <a:solidFill>
            <a:schemeClr val="tx2"/>
          </a:solidFill>
          <a:latin typeface="Arial" charset="0"/>
        </a:defRPr>
      </a:lvl8pPr>
      <a:lvl9pPr marL="1828639"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rtl="0" eaLnBrk="0" fontAlgn="base" hangingPunct="0">
        <a:spcBef>
          <a:spcPct val="20000"/>
        </a:spcBef>
        <a:spcAft>
          <a:spcPct val="0"/>
        </a:spcAft>
        <a:buChar char="–"/>
        <a:defRPr sz="2800">
          <a:solidFill>
            <a:schemeClr val="tx1"/>
          </a:solidFill>
          <a:latin typeface="+mn-lt"/>
        </a:defRPr>
      </a:lvl2pPr>
      <a:lvl3pPr marL="1141413" indent="-227013" algn="l" rtl="0" eaLnBrk="0" fontAlgn="base" hangingPunct="0">
        <a:spcBef>
          <a:spcPct val="20000"/>
        </a:spcBef>
        <a:spcAft>
          <a:spcPct val="0"/>
        </a:spcAft>
        <a:buChar char="•"/>
        <a:defRPr sz="2400">
          <a:solidFill>
            <a:schemeClr val="tx1"/>
          </a:solidFill>
          <a:latin typeface="+mn-lt"/>
        </a:defRPr>
      </a:lvl3pPr>
      <a:lvl4pPr marL="1598613" indent="-227013" algn="l" rtl="0" eaLnBrk="0" fontAlgn="base" hangingPunct="0">
        <a:spcBef>
          <a:spcPct val="20000"/>
        </a:spcBef>
        <a:spcAft>
          <a:spcPct val="0"/>
        </a:spcAft>
        <a:buChar char="–"/>
        <a:defRPr sz="2000">
          <a:solidFill>
            <a:schemeClr val="tx1"/>
          </a:solidFill>
          <a:latin typeface="+mn-lt"/>
        </a:defRPr>
      </a:lvl4pPr>
      <a:lvl5pPr marL="2055813" indent="-227013" algn="l" rtl="0" eaLnBrk="0" fontAlgn="base" hangingPunct="0">
        <a:spcBef>
          <a:spcPct val="20000"/>
        </a:spcBef>
        <a:spcAft>
          <a:spcPct val="0"/>
        </a:spcAft>
        <a:buChar char="»"/>
        <a:defRPr sz="2000">
          <a:solidFill>
            <a:schemeClr val="tx1"/>
          </a:solidFill>
          <a:latin typeface="+mn-lt"/>
        </a:defRPr>
      </a:lvl5pPr>
      <a:lvl6pPr marL="2514379" indent="-228580" algn="l" rtl="0" fontAlgn="base">
        <a:spcBef>
          <a:spcPct val="20000"/>
        </a:spcBef>
        <a:spcAft>
          <a:spcPct val="0"/>
        </a:spcAft>
        <a:buChar char="»"/>
        <a:defRPr sz="2000">
          <a:solidFill>
            <a:schemeClr val="tx1"/>
          </a:solidFill>
          <a:latin typeface="+mn-lt"/>
        </a:defRPr>
      </a:lvl6pPr>
      <a:lvl7pPr marL="2971539" indent="-228580" algn="l" rtl="0" fontAlgn="base">
        <a:spcBef>
          <a:spcPct val="20000"/>
        </a:spcBef>
        <a:spcAft>
          <a:spcPct val="0"/>
        </a:spcAft>
        <a:buChar char="»"/>
        <a:defRPr sz="2000">
          <a:solidFill>
            <a:schemeClr val="tx1"/>
          </a:solidFill>
          <a:latin typeface="+mn-lt"/>
        </a:defRPr>
      </a:lvl7pPr>
      <a:lvl8pPr marL="3428700" indent="-228580" algn="l" rtl="0" fontAlgn="base">
        <a:spcBef>
          <a:spcPct val="20000"/>
        </a:spcBef>
        <a:spcAft>
          <a:spcPct val="0"/>
        </a:spcAft>
        <a:buChar char="»"/>
        <a:defRPr sz="2000">
          <a:solidFill>
            <a:schemeClr val="tx1"/>
          </a:solidFill>
          <a:latin typeface="+mn-lt"/>
        </a:defRPr>
      </a:lvl8pPr>
      <a:lvl9pPr marL="3885860" indent="-228580" algn="l" rtl="0" fontAlgn="base">
        <a:spcBef>
          <a:spcPct val="20000"/>
        </a:spcBef>
        <a:spcAft>
          <a:spcPct val="0"/>
        </a:spcAft>
        <a:buChar char="»"/>
        <a:defRPr sz="2000">
          <a:solidFill>
            <a:schemeClr val="tx1"/>
          </a:solidFill>
          <a:latin typeface="+mn-lt"/>
        </a:defRPr>
      </a:lvl9pPr>
    </p:bodyStyle>
    <p:otherStyle>
      <a:defPPr>
        <a:defRPr lang="sr-Latn-CS"/>
      </a:defPPr>
      <a:lvl1pPr marL="0" algn="l" defTabSz="914320" rtl="0" eaLnBrk="1" latinLnBrk="0" hangingPunct="1">
        <a:defRPr sz="1800" kern="1200">
          <a:solidFill>
            <a:schemeClr val="tx1"/>
          </a:solidFill>
          <a:latin typeface="+mn-lt"/>
          <a:ea typeface="+mn-ea"/>
          <a:cs typeface="+mn-cs"/>
        </a:defRPr>
      </a:lvl1pPr>
      <a:lvl2pPr marL="457160" algn="l" defTabSz="914320" rtl="0" eaLnBrk="1" latinLnBrk="0" hangingPunct="1">
        <a:defRPr sz="1800" kern="1200">
          <a:solidFill>
            <a:schemeClr val="tx1"/>
          </a:solidFill>
          <a:latin typeface="+mn-lt"/>
          <a:ea typeface="+mn-ea"/>
          <a:cs typeface="+mn-cs"/>
        </a:defRPr>
      </a:lvl2pPr>
      <a:lvl3pPr marL="914320" algn="l" defTabSz="914320" rtl="0" eaLnBrk="1" latinLnBrk="0" hangingPunct="1">
        <a:defRPr sz="1800" kern="1200">
          <a:solidFill>
            <a:schemeClr val="tx1"/>
          </a:solidFill>
          <a:latin typeface="+mn-lt"/>
          <a:ea typeface="+mn-ea"/>
          <a:cs typeface="+mn-cs"/>
        </a:defRPr>
      </a:lvl3pPr>
      <a:lvl4pPr marL="1371480" algn="l" defTabSz="914320" rtl="0" eaLnBrk="1" latinLnBrk="0" hangingPunct="1">
        <a:defRPr sz="1800" kern="1200">
          <a:solidFill>
            <a:schemeClr val="tx1"/>
          </a:solidFill>
          <a:latin typeface="+mn-lt"/>
          <a:ea typeface="+mn-ea"/>
          <a:cs typeface="+mn-cs"/>
        </a:defRPr>
      </a:lvl4pPr>
      <a:lvl5pPr marL="1828639" algn="l" defTabSz="914320" rtl="0" eaLnBrk="1" latinLnBrk="0" hangingPunct="1">
        <a:defRPr sz="1800" kern="1200">
          <a:solidFill>
            <a:schemeClr val="tx1"/>
          </a:solidFill>
          <a:latin typeface="+mn-lt"/>
          <a:ea typeface="+mn-ea"/>
          <a:cs typeface="+mn-cs"/>
        </a:defRPr>
      </a:lvl5pPr>
      <a:lvl6pPr marL="2285799" algn="l" defTabSz="914320" rtl="0" eaLnBrk="1" latinLnBrk="0" hangingPunct="1">
        <a:defRPr sz="1800" kern="1200">
          <a:solidFill>
            <a:schemeClr val="tx1"/>
          </a:solidFill>
          <a:latin typeface="+mn-lt"/>
          <a:ea typeface="+mn-ea"/>
          <a:cs typeface="+mn-cs"/>
        </a:defRPr>
      </a:lvl6pPr>
      <a:lvl7pPr marL="2742959" algn="l" defTabSz="914320" rtl="0" eaLnBrk="1" latinLnBrk="0" hangingPunct="1">
        <a:defRPr sz="1800" kern="1200">
          <a:solidFill>
            <a:schemeClr val="tx1"/>
          </a:solidFill>
          <a:latin typeface="+mn-lt"/>
          <a:ea typeface="+mn-ea"/>
          <a:cs typeface="+mn-cs"/>
        </a:defRPr>
      </a:lvl7pPr>
      <a:lvl8pPr marL="3200119" algn="l" defTabSz="914320" rtl="0" eaLnBrk="1" latinLnBrk="0" hangingPunct="1">
        <a:defRPr sz="1800" kern="1200">
          <a:solidFill>
            <a:schemeClr val="tx1"/>
          </a:solidFill>
          <a:latin typeface="+mn-lt"/>
          <a:ea typeface="+mn-ea"/>
          <a:cs typeface="+mn-cs"/>
        </a:defRPr>
      </a:lvl8pPr>
      <a:lvl9pPr marL="3657280" algn="l" defTabSz="91432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mailto:ana.gadze@apprrr.hr"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mailto:info@apprrr.hr"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slov 5"/>
          <p:cNvSpPr>
            <a:spLocks noGrp="1"/>
          </p:cNvSpPr>
          <p:nvPr>
            <p:ph type="title"/>
          </p:nvPr>
        </p:nvSpPr>
        <p:spPr>
          <a:xfrm>
            <a:off x="722313" y="4406900"/>
            <a:ext cx="7772400" cy="1362075"/>
          </a:xfrm>
        </p:spPr>
        <p:txBody>
          <a:bodyPr/>
          <a:lstStyle/>
          <a:p>
            <a:pPr eaLnBrk="1" hangingPunct="1">
              <a:defRPr/>
            </a:pPr>
            <a:endParaRPr lang="hr-HR" smtClean="0"/>
          </a:p>
        </p:txBody>
      </p:sp>
      <p:sp>
        <p:nvSpPr>
          <p:cNvPr id="2051" name="Rezervirano mjesto teksta 6"/>
          <p:cNvSpPr>
            <a:spLocks noGrp="1"/>
          </p:cNvSpPr>
          <p:nvPr>
            <p:ph type="body" idx="1"/>
          </p:nvPr>
        </p:nvSpPr>
        <p:spPr>
          <a:xfrm>
            <a:off x="722313" y="2906713"/>
            <a:ext cx="7772400" cy="1500187"/>
          </a:xfrm>
        </p:spPr>
        <p:txBody>
          <a:bodyPr/>
          <a:lstStyle/>
          <a:p>
            <a:pPr eaLnBrk="1" hangingPunct="1"/>
            <a:endParaRPr lang="hr-HR" altLang="en-US" smtClean="0"/>
          </a:p>
        </p:txBody>
      </p:sp>
      <p:pic>
        <p:nvPicPr>
          <p:cNvPr id="2052" name="Picture 4" descr="AP-cov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42888"/>
            <a:ext cx="9467850" cy="710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Pravokutnik 3"/>
          <p:cNvSpPr>
            <a:spLocks noChangeArrowheads="1"/>
          </p:cNvSpPr>
          <p:nvPr/>
        </p:nvSpPr>
        <p:spPr bwMode="auto">
          <a:xfrm>
            <a:off x="642938" y="1857375"/>
            <a:ext cx="8388350" cy="5032375"/>
          </a:xfrm>
          <a:prstGeom prst="rect">
            <a:avLst/>
          </a:prstGeom>
          <a:noFill/>
          <a:ln w="9525">
            <a:noFill/>
            <a:miter lim="800000"/>
            <a:headEnd/>
            <a:tailEnd/>
          </a:ln>
        </p:spPr>
        <p:txBody>
          <a:bodyPr lIns="91432" tIns="45716" rIns="91432" bIns="45716">
            <a:spAutoFit/>
          </a:bodyPr>
          <a:lstStyle/>
          <a:p>
            <a:pPr algn="ctr">
              <a:defRPr/>
            </a:pPr>
            <a:endParaRPr lang="hr-HR" sz="3600" b="1" dirty="0">
              <a:solidFill>
                <a:srgbClr val="33CC33"/>
              </a:solidFill>
              <a:cs typeface="+mn-cs"/>
            </a:endParaRPr>
          </a:p>
          <a:p>
            <a:pPr algn="ctr">
              <a:defRPr/>
            </a:pPr>
            <a:r>
              <a:rPr lang="hr-HR" sz="2800" b="1" i="1" dirty="0">
                <a:solidFill>
                  <a:schemeClr val="accent6">
                    <a:lumMod val="75000"/>
                  </a:schemeClr>
                </a:solidFill>
                <a:cs typeface="+mn-cs"/>
              </a:rPr>
              <a:t>IPARD PROGRAM</a:t>
            </a:r>
          </a:p>
          <a:p>
            <a:pPr algn="ctr">
              <a:defRPr/>
            </a:pPr>
            <a:r>
              <a:rPr lang="hr-HR" sz="2800" b="1" i="1" dirty="0">
                <a:solidFill>
                  <a:schemeClr val="accent6">
                    <a:lumMod val="75000"/>
                  </a:schemeClr>
                </a:solidFill>
                <a:cs typeface="+mn-cs"/>
              </a:rPr>
              <a:t>MJERA 202</a:t>
            </a:r>
          </a:p>
          <a:p>
            <a:pPr algn="ctr">
              <a:defRPr/>
            </a:pPr>
            <a:endParaRPr lang="hr-HR" sz="2800" b="1" dirty="0">
              <a:solidFill>
                <a:schemeClr val="accent6">
                  <a:lumMod val="75000"/>
                </a:schemeClr>
              </a:solidFill>
              <a:cs typeface="+mn-cs"/>
            </a:endParaRPr>
          </a:p>
          <a:p>
            <a:pPr algn="ctr">
              <a:defRPr/>
            </a:pPr>
            <a:r>
              <a:rPr lang="hr-HR" sz="2800" b="1" dirty="0">
                <a:solidFill>
                  <a:schemeClr val="accent6">
                    <a:lumMod val="75000"/>
                  </a:schemeClr>
                </a:solidFill>
                <a:cs typeface="+mn-cs"/>
              </a:rPr>
              <a:t>Priprema </a:t>
            </a:r>
            <a:r>
              <a:rPr lang="hr-HR" sz="2800" b="1" dirty="0">
                <a:solidFill>
                  <a:schemeClr val="accent6">
                    <a:lumMod val="75000"/>
                  </a:schemeClr>
                </a:solidFill>
                <a:cs typeface="+mn-cs"/>
              </a:rPr>
              <a:t>prijave na natječaj</a:t>
            </a:r>
          </a:p>
          <a:p>
            <a:pPr algn="ctr">
              <a:defRPr/>
            </a:pPr>
            <a:endParaRPr lang="hr-HR" sz="2800" b="1" dirty="0">
              <a:solidFill>
                <a:srgbClr val="33CC33"/>
              </a:solidFill>
              <a:cs typeface="+mn-cs"/>
            </a:endParaRPr>
          </a:p>
          <a:p>
            <a:pPr algn="r">
              <a:defRPr/>
            </a:pPr>
            <a:endParaRPr lang="hr-HR" sz="2000" b="1" i="1" dirty="0">
              <a:solidFill>
                <a:srgbClr val="33CC33"/>
              </a:solidFill>
              <a:cs typeface="+mn-cs"/>
            </a:endParaRPr>
          </a:p>
          <a:p>
            <a:pPr algn="r">
              <a:defRPr/>
            </a:pPr>
            <a:endParaRPr lang="hr-HR" sz="2000" b="1" i="1" dirty="0">
              <a:solidFill>
                <a:srgbClr val="33CC33"/>
              </a:solidFill>
              <a:cs typeface="+mn-cs"/>
            </a:endParaRPr>
          </a:p>
          <a:p>
            <a:pPr>
              <a:defRPr/>
            </a:pPr>
            <a:endParaRPr lang="hr-HR" sz="1500" b="1" i="1" dirty="0">
              <a:solidFill>
                <a:schemeClr val="bg1">
                  <a:lumMod val="50000"/>
                </a:schemeClr>
              </a:solidFill>
              <a:cs typeface="+mn-cs"/>
            </a:endParaRPr>
          </a:p>
          <a:p>
            <a:pPr>
              <a:defRPr/>
            </a:pPr>
            <a:endParaRPr lang="hr-HR" sz="1500" b="1" i="1" dirty="0">
              <a:solidFill>
                <a:schemeClr val="bg1">
                  <a:lumMod val="50000"/>
                </a:schemeClr>
              </a:solidFill>
              <a:cs typeface="+mn-cs"/>
            </a:endParaRPr>
          </a:p>
          <a:p>
            <a:pPr>
              <a:defRPr/>
            </a:pPr>
            <a:endParaRPr lang="hr-HR" sz="1500" b="1" i="1" dirty="0">
              <a:solidFill>
                <a:schemeClr val="bg1">
                  <a:lumMod val="50000"/>
                </a:schemeClr>
              </a:solidFill>
              <a:cs typeface="+mn-cs"/>
            </a:endParaRPr>
          </a:p>
          <a:p>
            <a:pPr>
              <a:defRPr/>
            </a:pPr>
            <a:r>
              <a:rPr lang="hr-HR" sz="1500" b="1" i="1" dirty="0">
                <a:solidFill>
                  <a:schemeClr val="accent6">
                    <a:lumMod val="75000"/>
                  </a:schemeClr>
                </a:solidFill>
                <a:cs typeface="+mn-cs"/>
              </a:rPr>
              <a:t>Ana Gadže, Odjel za odobrenje projekata i ruralni razvoj</a:t>
            </a:r>
          </a:p>
          <a:p>
            <a:pPr>
              <a:defRPr/>
            </a:pPr>
            <a:r>
              <a:rPr lang="hr-HR" sz="1500" b="1" i="1" dirty="0">
                <a:solidFill>
                  <a:schemeClr val="bg1">
                    <a:lumMod val="50000"/>
                  </a:schemeClr>
                </a:solidFill>
                <a:cs typeface="+mn-cs"/>
                <a:hlinkClick r:id="rId4"/>
              </a:rPr>
              <a:t>ana.gadze@apprrr.hr</a:t>
            </a:r>
            <a:endParaRPr lang="hr-HR" sz="1500" b="1" i="1" dirty="0">
              <a:solidFill>
                <a:schemeClr val="bg1">
                  <a:lumMod val="50000"/>
                </a:schemeClr>
              </a:solidFill>
              <a:cs typeface="+mn-cs"/>
            </a:endParaRPr>
          </a:p>
          <a:p>
            <a:pPr algn="ctr">
              <a:defRPr/>
            </a:pPr>
            <a:endParaRPr lang="hr-HR" sz="1500" b="1" i="1" dirty="0">
              <a:solidFill>
                <a:srgbClr val="33CC33"/>
              </a:solidFill>
              <a:cs typeface="+mn-cs"/>
            </a:endParaRPr>
          </a:p>
          <a:p>
            <a:pPr algn="r">
              <a:defRPr/>
            </a:pPr>
            <a:r>
              <a:rPr lang="hr-HR" sz="1500" b="1" i="1" dirty="0">
                <a:solidFill>
                  <a:schemeClr val="accent6">
                    <a:lumMod val="75000"/>
                  </a:schemeClr>
                </a:solidFill>
                <a:cs typeface="+mn-cs"/>
              </a:rPr>
              <a:t>                                                            </a:t>
            </a:r>
            <a:r>
              <a:rPr lang="hr-HR" sz="1500" b="1" i="1" dirty="0">
                <a:solidFill>
                  <a:schemeClr val="accent6">
                    <a:lumMod val="75000"/>
                  </a:schemeClr>
                </a:solidFill>
                <a:cs typeface="+mn-cs"/>
              </a:rPr>
              <a:t>13. prosinca </a:t>
            </a:r>
            <a:r>
              <a:rPr lang="hr-HR" sz="1500" b="1" i="1" dirty="0">
                <a:solidFill>
                  <a:schemeClr val="accent6">
                    <a:lumMod val="75000"/>
                  </a:schemeClr>
                </a:solidFill>
                <a:cs typeface="+mn-cs"/>
              </a:rPr>
              <a:t>2012.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8" descr="AP-templat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Subtitle 2"/>
          <p:cNvSpPr txBox="1">
            <a:spLocks/>
          </p:cNvSpPr>
          <p:nvPr/>
        </p:nvSpPr>
        <p:spPr bwMode="auto">
          <a:xfrm>
            <a:off x="762000" y="1447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20000"/>
              </a:spcBef>
              <a:buFont typeface="Arial" charset="0"/>
              <a:buNone/>
            </a:pPr>
            <a:endParaRPr lang="sr-Latn-CS" altLang="en-US" sz="1600"/>
          </a:p>
        </p:txBody>
      </p:sp>
      <p:sp>
        <p:nvSpPr>
          <p:cNvPr id="5" name="Content Placeholder 2"/>
          <p:cNvSpPr txBox="1">
            <a:spLocks/>
          </p:cNvSpPr>
          <p:nvPr/>
        </p:nvSpPr>
        <p:spPr>
          <a:xfrm>
            <a:off x="457200" y="1412875"/>
            <a:ext cx="8229600" cy="4945063"/>
          </a:xfrm>
          <a:prstGeom prst="rect">
            <a:avLst/>
          </a:prstGeom>
        </p:spPr>
        <p:txBody>
          <a:bodyPr/>
          <a:lstStyle/>
          <a:p>
            <a:pPr marL="800030" lvl="1" indent="-342870" algn="ctr" eaLnBrk="0" hangingPunct="0">
              <a:spcBef>
                <a:spcPct val="20000"/>
              </a:spcBef>
              <a:defRPr/>
            </a:pPr>
            <a:endParaRPr lang="hr-HR" sz="3000" b="1" i="1" kern="0" dirty="0">
              <a:solidFill>
                <a:schemeClr val="bg1">
                  <a:lumMod val="50000"/>
                </a:schemeClr>
              </a:solidFill>
              <a:cs typeface="+mn-cs"/>
            </a:endParaRPr>
          </a:p>
          <a:p>
            <a:pPr marL="800030" lvl="1" indent="-342870" algn="ctr" eaLnBrk="0" hangingPunct="0">
              <a:spcBef>
                <a:spcPct val="20000"/>
              </a:spcBef>
              <a:defRPr/>
            </a:pPr>
            <a:endParaRPr lang="hr-HR" sz="3000" b="1" i="1" kern="0" dirty="0">
              <a:solidFill>
                <a:schemeClr val="bg1">
                  <a:lumMod val="50000"/>
                </a:schemeClr>
              </a:solidFill>
              <a:cs typeface="+mn-cs"/>
            </a:endParaRPr>
          </a:p>
          <a:p>
            <a:pPr marL="800030" lvl="1" indent="-342870" algn="ctr" eaLnBrk="0" hangingPunct="0">
              <a:spcBef>
                <a:spcPct val="20000"/>
              </a:spcBef>
              <a:defRPr/>
            </a:pPr>
            <a:endParaRPr lang="hr-HR" sz="3000" b="1" i="1" kern="0" dirty="0">
              <a:solidFill>
                <a:schemeClr val="bg1">
                  <a:lumMod val="50000"/>
                </a:schemeClr>
              </a:solidFill>
              <a:cs typeface="+mn-cs"/>
            </a:endParaRPr>
          </a:p>
          <a:p>
            <a:pPr marL="800030" lvl="1" indent="-342870" algn="ctr" eaLnBrk="0" hangingPunct="0">
              <a:spcBef>
                <a:spcPct val="20000"/>
              </a:spcBef>
              <a:defRPr/>
            </a:pPr>
            <a:r>
              <a:rPr lang="hr-HR" sz="3600" b="1" i="1" kern="0" dirty="0">
                <a:solidFill>
                  <a:schemeClr val="accent6">
                    <a:lumMod val="75000"/>
                  </a:schemeClr>
                </a:solidFill>
                <a:cs typeface="+mn-cs"/>
              </a:rPr>
              <a:t>Hvala na pažnji!</a:t>
            </a:r>
          </a:p>
          <a:p>
            <a:pPr marL="342870" lvl="1" indent="-342870" eaLnBrk="0" hangingPunct="0">
              <a:spcBef>
                <a:spcPct val="20000"/>
              </a:spcBef>
              <a:buFontTx/>
              <a:buChar char="•"/>
              <a:tabLst>
                <a:tab pos="800030" algn="l"/>
              </a:tabLst>
              <a:defRPr/>
            </a:pPr>
            <a:endParaRPr lang="hr-HR" sz="3000" dirty="0">
              <a:solidFill>
                <a:schemeClr val="bg1">
                  <a:lumMod val="50000"/>
                </a:schemeClr>
              </a:solidFill>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8" descr="AP-templat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Subtitle 2"/>
          <p:cNvSpPr txBox="1">
            <a:spLocks/>
          </p:cNvSpPr>
          <p:nvPr/>
        </p:nvSpPr>
        <p:spPr bwMode="auto">
          <a:xfrm>
            <a:off x="179388" y="1773238"/>
            <a:ext cx="8431212" cy="455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hr-HR" altLang="en-US" sz="1200" b="1" i="1">
                <a:solidFill>
                  <a:srgbClr val="002060"/>
                </a:solidFill>
                <a:ea typeface="Times New Roman" pitchFamily="18" charset="0"/>
              </a:rPr>
              <a:t>1. OSNOVNI  PODACI O LAG-u</a:t>
            </a:r>
            <a:endParaRPr lang="hr-HR" altLang="en-US" sz="1200">
              <a:solidFill>
                <a:srgbClr val="002060"/>
              </a:solidFill>
              <a:ea typeface="Times New Roman" pitchFamily="18" charset="0"/>
            </a:endParaRPr>
          </a:p>
        </p:txBody>
      </p:sp>
      <p:sp>
        <p:nvSpPr>
          <p:cNvPr id="6148" name="Content Placeholder 2"/>
          <p:cNvSpPr txBox="1">
            <a:spLocks/>
          </p:cNvSpPr>
          <p:nvPr/>
        </p:nvSpPr>
        <p:spPr bwMode="auto">
          <a:xfrm>
            <a:off x="0" y="908050"/>
            <a:ext cx="8686800" cy="5949950"/>
          </a:xfrm>
          <a:prstGeom prst="rect">
            <a:avLst/>
          </a:prstGeom>
          <a:noFill/>
          <a:ln>
            <a:noFill/>
          </a:ln>
          <a:extLst/>
        </p:spPr>
        <p:txBody>
          <a:bodyPr/>
          <a:lstStyle>
            <a:lvl1pPr marL="514350" indent="-514350" eaLnBrk="0" hangingPunct="0">
              <a:defRPr>
                <a:solidFill>
                  <a:schemeClr val="tx1"/>
                </a:solidFill>
                <a:latin typeface="Arial" charset="0"/>
              </a:defRPr>
            </a:lvl1pPr>
            <a:lvl2pPr marL="914400" indent="-514350" eaLnBrk="0" hangingPunct="0">
              <a:defRPr>
                <a:solidFill>
                  <a:schemeClr val="tx1"/>
                </a:solidFill>
                <a:latin typeface="Arial" charset="0"/>
              </a:defRPr>
            </a:lvl2pPr>
            <a:lvl3pPr marL="1371600" indent="-51435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400050" lvl="1" indent="0" algn="just">
              <a:spcBef>
                <a:spcPct val="20000"/>
              </a:spcBef>
              <a:defRPr/>
            </a:pPr>
            <a:r>
              <a:rPr lang="hr-HR" b="1" i="1" dirty="0" smtClean="0">
                <a:solidFill>
                  <a:schemeClr val="accent6">
                    <a:lumMod val="75000"/>
                  </a:schemeClr>
                </a:solidFill>
                <a:cs typeface="+mn-cs"/>
              </a:rPr>
              <a:t>Priprema prijave na natječaj </a:t>
            </a:r>
          </a:p>
          <a:p>
            <a:pPr marL="400050" lvl="1" indent="0" algn="just">
              <a:spcBef>
                <a:spcPct val="20000"/>
              </a:spcBef>
              <a:defRPr/>
            </a:pPr>
            <a:r>
              <a:rPr lang="hr-HR" sz="1400" b="1" i="1" dirty="0" smtClean="0">
                <a:solidFill>
                  <a:schemeClr val="accent6">
                    <a:lumMod val="75000"/>
                  </a:schemeClr>
                </a:solidFill>
                <a:cs typeface="+mn-cs"/>
              </a:rPr>
              <a:t>(Prijavni obrazac I-OOP-1-L + potrebna dokumentacija)</a:t>
            </a:r>
          </a:p>
          <a:p>
            <a:pPr marL="400050" lvl="1" indent="0" algn="just">
              <a:spcBef>
                <a:spcPct val="20000"/>
              </a:spcBef>
              <a:defRPr/>
            </a:pPr>
            <a:endParaRPr lang="hr-HR" sz="2300" b="1" i="1" dirty="0" smtClean="0">
              <a:solidFill>
                <a:schemeClr val="accent6">
                  <a:lumMod val="75000"/>
                </a:schemeClr>
              </a:solidFill>
              <a:cs typeface="+mn-cs"/>
            </a:endParaRPr>
          </a:p>
          <a:p>
            <a:pPr marL="400050" lvl="1" indent="0" algn="just">
              <a:spcBef>
                <a:spcPct val="20000"/>
              </a:spcBef>
              <a:defRPr/>
            </a:pPr>
            <a:endParaRPr lang="hr-HR" sz="2400" dirty="0" smtClean="0">
              <a:solidFill>
                <a:schemeClr val="accent6">
                  <a:lumMod val="50000"/>
                </a:schemeClr>
              </a:solidFill>
              <a:cs typeface="+mn-cs"/>
            </a:endParaRPr>
          </a:p>
          <a:p>
            <a:pPr marL="742950" lvl="1" indent="-342900" algn="just">
              <a:spcBef>
                <a:spcPct val="20000"/>
              </a:spcBef>
              <a:defRPr/>
            </a:pPr>
            <a:endParaRPr lang="hr-HR" sz="2400" i="1" dirty="0" smtClean="0">
              <a:solidFill>
                <a:schemeClr val="accent6">
                  <a:lumMod val="75000"/>
                </a:schemeClr>
              </a:solidFill>
              <a:cs typeface="+mn-cs"/>
            </a:endParaRPr>
          </a:p>
        </p:txBody>
      </p:sp>
      <p:graphicFrame>
        <p:nvGraphicFramePr>
          <p:cNvPr id="5" name="Table 4"/>
          <p:cNvGraphicFramePr>
            <a:graphicFrameLocks noGrp="1"/>
          </p:cNvGraphicFramePr>
          <p:nvPr/>
        </p:nvGraphicFramePr>
        <p:xfrm>
          <a:off x="395288" y="2230438"/>
          <a:ext cx="8208962" cy="4264027"/>
        </p:xfrm>
        <a:graphic>
          <a:graphicData uri="http://schemas.openxmlformats.org/drawingml/2006/table">
            <a:tbl>
              <a:tblPr/>
              <a:tblGrid>
                <a:gridCol w="539750"/>
                <a:gridCol w="2698750"/>
                <a:gridCol w="4970462"/>
              </a:tblGrid>
              <a:tr h="525463">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1.1.</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Naziv LAG-a</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rowSpan="3">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hr-HR" altLang="en-US" sz="1000" b="1" i="0" u="none" strike="noStrike" cap="none" normalizeH="0" baseline="0" smtClean="0">
                          <a:ln>
                            <a:noFill/>
                          </a:ln>
                          <a:solidFill>
                            <a:srgbClr val="002060"/>
                          </a:solidFill>
                          <a:effectLst/>
                          <a:latin typeface="Times New Roman" pitchFamily="18" charset="0"/>
                          <a:cs typeface="Times New Roman" pitchFamily="18" charset="0"/>
                        </a:rPr>
                        <a:t>UPISATI IZ IZVATKA IZ REGISTRA UDRUGA- IZDAN OD STRANE NADLEŽNOG UREDA DRŽAVNE UPRAVE</a:t>
                      </a:r>
                    </a:p>
                    <a:p>
                      <a:pPr marL="0" marR="0" lvl="0" indent="0" algn="ctr" defTabSz="912813" rtl="0" eaLnBrk="1" fontAlgn="base" latinLnBrk="0" hangingPunct="1">
                        <a:lnSpc>
                          <a:spcPct val="100000"/>
                        </a:lnSpc>
                        <a:spcBef>
                          <a:spcPct val="0"/>
                        </a:spcBef>
                        <a:spcAft>
                          <a:spcPct val="0"/>
                        </a:spcAft>
                        <a:buClrTx/>
                        <a:buSzTx/>
                        <a:buFontTx/>
                        <a:buNone/>
                        <a:tabLst/>
                      </a:pPr>
                      <a:r>
                        <a:rPr kumimoji="0" lang="hr-HR" altLang="en-US" sz="1000" b="1" i="0" u="none" strike="noStrike" cap="none" normalizeH="0" baseline="0" smtClean="0">
                          <a:ln>
                            <a:noFill/>
                          </a:ln>
                          <a:solidFill>
                            <a:srgbClr val="002060"/>
                          </a:solidFill>
                          <a:effectLst/>
                          <a:latin typeface="Times New Roman" pitchFamily="18" charset="0"/>
                          <a:cs typeface="Times New Roman" pitchFamily="18" charset="0"/>
                        </a:rPr>
                        <a:t> (ne stariji od 15 dana na dan podnošenja prijave)</a:t>
                      </a:r>
                      <a:endParaRPr kumimoji="0" lang="en-GB" altLang="en-US" sz="1000" b="1" i="0" u="none" strike="noStrike" cap="none" normalizeH="0" baseline="0" smtClean="0">
                        <a:ln>
                          <a:noFill/>
                        </a:ln>
                        <a:solidFill>
                          <a:srgbClr val="002060"/>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r>
              <a:tr h="700088">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1.2.</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Registarski broj LAG-a</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r>
              <a:tr h="525463">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1.3.</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Osobni identifikacijski </a:t>
                      </a:r>
                    </a:p>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broj (OIB) LAG-a</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r>
              <a:tr h="868363">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1.4.</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Ime, prezime i funkcija ovlaštene osobe za zastupanje LAG-a</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000" b="1" i="0" u="none" strike="noStrike" cap="none" normalizeH="0" baseline="0" smtClean="0">
                        <a:ln>
                          <a:noFill/>
                        </a:ln>
                        <a:solidFill>
                          <a:srgbClr val="002060"/>
                        </a:solidFill>
                        <a:effectLst/>
                        <a:latin typeface="Times New Roman" pitchFamily="18" charset="0"/>
                        <a:cs typeface="Times New Roman" pitchFamily="18" charset="0"/>
                      </a:endParaRPr>
                    </a:p>
                    <a:p>
                      <a:pPr marL="0" marR="0" lvl="0" indent="0" algn="ctr" defTabSz="912813" rtl="0" eaLnBrk="1" fontAlgn="base" latinLnBrk="0" hangingPunct="1">
                        <a:lnSpc>
                          <a:spcPct val="100000"/>
                        </a:lnSpc>
                        <a:spcBef>
                          <a:spcPct val="0"/>
                        </a:spcBef>
                        <a:spcAft>
                          <a:spcPct val="0"/>
                        </a:spcAft>
                        <a:buClrTx/>
                        <a:buSzTx/>
                        <a:buFontTx/>
                        <a:buNone/>
                        <a:tabLst/>
                      </a:pPr>
                      <a:r>
                        <a:rPr kumimoji="0" lang="hr-HR" altLang="en-US" sz="1000" b="1" i="0" u="none" strike="noStrike" cap="none" normalizeH="0" baseline="0" smtClean="0">
                          <a:ln>
                            <a:noFill/>
                          </a:ln>
                          <a:solidFill>
                            <a:srgbClr val="002060"/>
                          </a:solidFill>
                          <a:effectLst/>
                          <a:latin typeface="Times New Roman" pitchFamily="18" charset="0"/>
                          <a:cs typeface="Times New Roman" pitchFamily="18" charset="0"/>
                        </a:rPr>
                        <a:t>UPISATI IZ IZVATKA IZ REGISTRA UDRUGA- IZDAN OD STRANE NADLEŽNOG UREDA DRŽAVNE UPRAVE</a:t>
                      </a:r>
                    </a:p>
                    <a:p>
                      <a:pPr marL="0" marR="0" lvl="0" indent="0" algn="ctr" defTabSz="912813" rtl="0" eaLnBrk="1" fontAlgn="base" latinLnBrk="0" hangingPunct="1">
                        <a:lnSpc>
                          <a:spcPct val="100000"/>
                        </a:lnSpc>
                        <a:spcBef>
                          <a:spcPct val="0"/>
                        </a:spcBef>
                        <a:spcAft>
                          <a:spcPct val="0"/>
                        </a:spcAft>
                        <a:buClrTx/>
                        <a:buSzTx/>
                        <a:buFontTx/>
                        <a:buNone/>
                        <a:tabLst/>
                      </a:pPr>
                      <a:r>
                        <a:rPr kumimoji="0" lang="hr-HR" altLang="en-US" sz="1000" b="1" i="0" u="none" strike="noStrike" cap="none" normalizeH="0" baseline="0" smtClean="0">
                          <a:ln>
                            <a:noFill/>
                          </a:ln>
                          <a:solidFill>
                            <a:srgbClr val="002060"/>
                          </a:solidFill>
                          <a:effectLst/>
                          <a:latin typeface="Times New Roman" pitchFamily="18" charset="0"/>
                          <a:cs typeface="Times New Roman" pitchFamily="18" charset="0"/>
                        </a:rPr>
                        <a:t> (ne stariji od 15 dana na dan podnošenja prijave)</a:t>
                      </a:r>
                    </a:p>
                    <a:p>
                      <a:pPr marL="0" marR="0" lvl="0" indent="0" algn="ctr" defTabSz="912813" rtl="0" eaLnBrk="1" fontAlgn="base" latinLnBrk="0" hangingPunct="1">
                        <a:lnSpc>
                          <a:spcPct val="100000"/>
                        </a:lnSpc>
                        <a:spcBef>
                          <a:spcPct val="0"/>
                        </a:spcBef>
                        <a:spcAft>
                          <a:spcPct val="0"/>
                        </a:spcAft>
                        <a:buClrTx/>
                        <a:buSzTx/>
                        <a:buFontTx/>
                        <a:buNone/>
                        <a:tabLst/>
                      </a:pPr>
                      <a:r>
                        <a:rPr kumimoji="0" lang="hr-HR" altLang="en-US" sz="1000" b="1" i="0" u="none" strike="noStrike" cap="none" normalizeH="0" baseline="0" smtClean="0">
                          <a:ln>
                            <a:noFill/>
                          </a:ln>
                          <a:solidFill>
                            <a:srgbClr val="002060"/>
                          </a:solidFill>
                          <a:effectLst/>
                          <a:latin typeface="Times New Roman" pitchFamily="18" charset="0"/>
                          <a:cs typeface="Times New Roman" pitchFamily="18" charset="0"/>
                        </a:rPr>
                        <a:t>NAVEDENA OSOBA ĆE TAKOĐER BITI POTPISNIK UGOVORA SA STRANE ODABRANOG LAG-a</a:t>
                      </a:r>
                      <a:endParaRPr kumimoji="0" lang="en-GB" altLang="en-US" sz="1000" b="1" i="0" u="none" strike="noStrike" cap="none" normalizeH="0" baseline="0" smtClean="0">
                        <a:ln>
                          <a:noFill/>
                        </a:ln>
                        <a:solidFill>
                          <a:srgbClr val="002060"/>
                        </a:solidFill>
                        <a:effectLst/>
                        <a:latin typeface="Times New Roman" pitchFamily="18" charset="0"/>
                        <a:cs typeface="Times New Roman" pitchFamily="18" charset="0"/>
                      </a:endParaRPr>
                    </a:p>
                    <a:p>
                      <a:pPr marL="0" marR="0" lvl="0" indent="0" algn="ctr" defTabSz="912813" rtl="0" eaLnBrk="1" fontAlgn="base" latinLnBrk="0" hangingPunct="1">
                        <a:lnSpc>
                          <a:spcPct val="100000"/>
                        </a:lnSpc>
                        <a:spcBef>
                          <a:spcPct val="0"/>
                        </a:spcBef>
                        <a:spcAft>
                          <a:spcPct val="0"/>
                        </a:spcAft>
                        <a:buClrTx/>
                        <a:buSzTx/>
                        <a:buFontTx/>
                        <a:buNone/>
                        <a:tabLst/>
                      </a:pPr>
                      <a:endParaRPr kumimoji="0" lang="en-GB" altLang="en-US" sz="1000" b="1" i="0" u="none" strike="noStrike" cap="none" normalizeH="0" baseline="0" smtClean="0">
                        <a:ln>
                          <a:noFill/>
                        </a:ln>
                        <a:solidFill>
                          <a:srgbClr val="002060"/>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r>
              <a:tr h="525463">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1.5.</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Osobni identifikacijski broj (OIB) ovlaštene osobe za zastupanje LAG-a </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hr-HR" altLang="en-US" sz="1000" b="1" i="0" u="none" strike="noStrike" cap="none" normalizeH="0" baseline="0" smtClean="0">
                          <a:ln>
                            <a:noFill/>
                          </a:ln>
                          <a:solidFill>
                            <a:srgbClr val="002060"/>
                          </a:solidFill>
                          <a:effectLst/>
                          <a:latin typeface="Times New Roman" pitchFamily="18" charset="0"/>
                          <a:cs typeface="Times New Roman" pitchFamily="18" charset="0"/>
                        </a:rPr>
                        <a:t>UPISATI IZ IZVATKA IZ REGISTRA UDRUGA- IZDAN OD STRANE NADLEŽNOG UREDA DRŽAVNE UPRAVE</a:t>
                      </a:r>
                    </a:p>
                    <a:p>
                      <a:pPr marL="0" marR="0" lvl="0" indent="0" algn="ctr" defTabSz="912813" rtl="0" eaLnBrk="1" fontAlgn="base" latinLnBrk="0" hangingPunct="1">
                        <a:lnSpc>
                          <a:spcPct val="100000"/>
                        </a:lnSpc>
                        <a:spcBef>
                          <a:spcPct val="0"/>
                        </a:spcBef>
                        <a:spcAft>
                          <a:spcPct val="0"/>
                        </a:spcAft>
                        <a:buClrTx/>
                        <a:buSzTx/>
                        <a:buFontTx/>
                        <a:buNone/>
                        <a:tabLst/>
                      </a:pPr>
                      <a:r>
                        <a:rPr kumimoji="0" lang="hr-HR" altLang="en-US" sz="1000" b="1" i="0" u="none" strike="noStrike" cap="none" normalizeH="0" baseline="0" smtClean="0">
                          <a:ln>
                            <a:noFill/>
                          </a:ln>
                          <a:solidFill>
                            <a:srgbClr val="002060"/>
                          </a:solidFill>
                          <a:effectLst/>
                          <a:latin typeface="Times New Roman" pitchFamily="18" charset="0"/>
                          <a:cs typeface="Times New Roman" pitchFamily="18" charset="0"/>
                        </a:rPr>
                        <a:t> (ne stariji od 15 dana na dan podnošenja prijave)</a:t>
                      </a:r>
                      <a:endParaRPr kumimoji="0" lang="en-GB" altLang="en-US" sz="1000" b="1" i="0" u="none" strike="noStrike" cap="none" normalizeH="0" baseline="0" smtClean="0">
                        <a:ln>
                          <a:noFill/>
                        </a:ln>
                        <a:solidFill>
                          <a:srgbClr val="002060"/>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r>
              <a:tr h="46037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1.6.</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Ime i prezime voditelja LAG-a</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hr-HR" altLang="en-US" sz="1000" b="1" i="0" u="none" strike="noStrike" cap="none" normalizeH="0" baseline="0" smtClean="0">
                          <a:ln>
                            <a:noFill/>
                          </a:ln>
                          <a:solidFill>
                            <a:srgbClr val="002060"/>
                          </a:solidFill>
                          <a:effectLst/>
                          <a:latin typeface="Times New Roman" pitchFamily="18" charset="0"/>
                          <a:cs typeface="Times New Roman" pitchFamily="18" charset="0"/>
                        </a:rPr>
                        <a:t>UPISATI PODATAK TEMELJEM ODLUKE NADLEŽNOG TIJELA  LAG-a O IMENOVANJU VODITELJA – AKO LAG IMENUJE VODITELJA. UKOLIKO NEMA OVAJ RED SE NE POPUNJAVA</a:t>
                      </a:r>
                      <a:endParaRPr kumimoji="0" lang="en-GB" altLang="en-US" sz="1000" b="1" i="0" u="none" strike="noStrike" cap="none" normalizeH="0" baseline="0" smtClean="0">
                        <a:ln>
                          <a:noFill/>
                        </a:ln>
                        <a:solidFill>
                          <a:srgbClr val="002060"/>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r>
              <a:tr h="46037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1.7</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Ime, prezime i funkcija kontakt osobe (ukoliko je različito od reda 1.6.)</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hr-HR" altLang="en-US" sz="1000" b="1" i="0" u="none" strike="noStrike" cap="none" normalizeH="0" baseline="0" smtClean="0">
                          <a:ln>
                            <a:noFill/>
                          </a:ln>
                          <a:solidFill>
                            <a:srgbClr val="002060"/>
                          </a:solidFill>
                          <a:effectLst/>
                          <a:latin typeface="Times New Roman" pitchFamily="18" charset="0"/>
                          <a:cs typeface="Times New Roman" pitchFamily="18" charset="0"/>
                        </a:rPr>
                        <a:t>UPISATI OSOBU KOJA ĆE BITI KONTAKT AGENCIJI I MP PRILIKOM PROCESA OBRADE  IPARD PRIJAVE</a:t>
                      </a:r>
                      <a:endParaRPr kumimoji="0" lang="en-GB" altLang="en-US" sz="1000" b="1" i="0" u="none" strike="noStrike" cap="none" normalizeH="0" baseline="0" smtClean="0">
                        <a:ln>
                          <a:noFill/>
                        </a:ln>
                        <a:solidFill>
                          <a:srgbClr val="002060"/>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8" descr="AP-templat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71438"/>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Subtitle 2"/>
          <p:cNvSpPr txBox="1">
            <a:spLocks/>
          </p:cNvSpPr>
          <p:nvPr/>
        </p:nvSpPr>
        <p:spPr bwMode="auto">
          <a:xfrm>
            <a:off x="762000" y="1447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20000"/>
              </a:spcBef>
              <a:buFont typeface="Arial" charset="0"/>
              <a:buNone/>
            </a:pPr>
            <a:endParaRPr lang="sr-Latn-CS" altLang="en-US" sz="1600"/>
          </a:p>
        </p:txBody>
      </p:sp>
      <p:sp>
        <p:nvSpPr>
          <p:cNvPr id="4100" name="Content Placeholder 2"/>
          <p:cNvSpPr txBox="1">
            <a:spLocks/>
          </p:cNvSpPr>
          <p:nvPr/>
        </p:nvSpPr>
        <p:spPr bwMode="auto">
          <a:xfrm>
            <a:off x="457200" y="1052513"/>
            <a:ext cx="8229600"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265238" indent="-350838"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2" eaLnBrk="1" hangingPunct="1">
              <a:buFont typeface="Courier New" pitchFamily="49" charset="0"/>
              <a:buChar char="o"/>
            </a:pPr>
            <a:endParaRPr lang="hr-HR" altLang="en-US" sz="2400" b="1">
              <a:solidFill>
                <a:srgbClr val="33CC33"/>
              </a:solidFill>
            </a:endParaRPr>
          </a:p>
          <a:p>
            <a:pPr lvl="2" eaLnBrk="1" hangingPunct="1">
              <a:buFont typeface="Courier New" pitchFamily="49" charset="0"/>
              <a:buChar char="o"/>
            </a:pPr>
            <a:endParaRPr lang="hr-HR" altLang="en-US" sz="2400" b="1">
              <a:solidFill>
                <a:srgbClr val="7F7F7F"/>
              </a:solidFill>
            </a:endParaRPr>
          </a:p>
          <a:p>
            <a:pPr eaLnBrk="1" hangingPunct="1">
              <a:buFont typeface="Courier New" pitchFamily="49" charset="0"/>
              <a:buChar char="o"/>
            </a:pPr>
            <a:endParaRPr lang="hr-HR" altLang="en-US" sz="2400" b="1">
              <a:solidFill>
                <a:srgbClr val="7F7F7F"/>
              </a:solidFill>
            </a:endParaRPr>
          </a:p>
        </p:txBody>
      </p:sp>
      <p:graphicFrame>
        <p:nvGraphicFramePr>
          <p:cNvPr id="5" name="Table 4"/>
          <p:cNvGraphicFramePr>
            <a:graphicFrameLocks noGrp="1"/>
          </p:cNvGraphicFramePr>
          <p:nvPr/>
        </p:nvGraphicFramePr>
        <p:xfrm>
          <a:off x="539750" y="2224088"/>
          <a:ext cx="8280400" cy="2717800"/>
        </p:xfrm>
        <a:graphic>
          <a:graphicData uri="http://schemas.openxmlformats.org/drawingml/2006/table">
            <a:tbl>
              <a:tblPr/>
              <a:tblGrid>
                <a:gridCol w="546100"/>
                <a:gridCol w="2728913"/>
                <a:gridCol w="5005387"/>
              </a:tblGrid>
              <a:tr h="3397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2.1.</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Županija</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rowSpan="5">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just" defTabSz="912813" rtl="0" eaLnBrk="1" fontAlgn="base" latinLnBrk="0" hangingPunct="1">
                        <a:lnSpc>
                          <a:spcPct val="100000"/>
                        </a:lnSpc>
                        <a:spcBef>
                          <a:spcPct val="0"/>
                        </a:spcBef>
                        <a:spcAft>
                          <a:spcPct val="0"/>
                        </a:spcAft>
                        <a:buClrTx/>
                        <a:buSzTx/>
                        <a:buFontTx/>
                        <a:buNone/>
                        <a:tabLst/>
                      </a:pPr>
                      <a:endParaRPr kumimoji="0" lang="hr-HR" altLang="en-US" sz="1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2813" rtl="0" eaLnBrk="1" fontAlgn="base" latinLnBrk="0" hangingPunct="1">
                        <a:lnSpc>
                          <a:spcPct val="100000"/>
                        </a:lnSpc>
                        <a:spcBef>
                          <a:spcPct val="0"/>
                        </a:spcBef>
                        <a:spcAft>
                          <a:spcPct val="0"/>
                        </a:spcAft>
                        <a:buClrTx/>
                        <a:buSzTx/>
                        <a:buFontTx/>
                        <a:buNone/>
                        <a:tabLst/>
                      </a:pPr>
                      <a:endParaRPr kumimoji="0" lang="hr-HR" altLang="en-US" sz="1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2813" rtl="0" eaLnBrk="1" fontAlgn="base" latinLnBrk="0" hangingPunct="1">
                        <a:lnSpc>
                          <a:spcPct val="100000"/>
                        </a:lnSpc>
                        <a:spcBef>
                          <a:spcPct val="0"/>
                        </a:spcBef>
                        <a:spcAft>
                          <a:spcPct val="0"/>
                        </a:spcAft>
                        <a:buClrTx/>
                        <a:buSzTx/>
                        <a:buFontTx/>
                        <a:buNone/>
                        <a:tabLst/>
                      </a:pPr>
                      <a:endParaRPr kumimoji="0" lang="hr-HR" altLang="en-US" sz="1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2813"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smtClean="0">
                          <a:ln>
                            <a:noFill/>
                          </a:ln>
                          <a:solidFill>
                            <a:srgbClr val="002060"/>
                          </a:solidFill>
                          <a:effectLst/>
                          <a:latin typeface="Times New Roman" pitchFamily="18" charset="0"/>
                          <a:cs typeface="Times New Roman" pitchFamily="18" charset="0"/>
                        </a:rPr>
                        <a:t>UPISATI IZ IZVATKA IZ REGISTRA UDRUGA- IZDAN OD STRANE NADLEŽNOG UREDA DRŽAVNE UPRAVE</a:t>
                      </a:r>
                    </a:p>
                    <a:p>
                      <a:pPr marL="0" marR="0" lvl="0" indent="0" algn="just" defTabSz="912813"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smtClean="0">
                          <a:ln>
                            <a:noFill/>
                          </a:ln>
                          <a:solidFill>
                            <a:srgbClr val="002060"/>
                          </a:solidFill>
                          <a:effectLst/>
                          <a:latin typeface="Times New Roman" pitchFamily="18" charset="0"/>
                          <a:cs typeface="Times New Roman" pitchFamily="18" charset="0"/>
                        </a:rPr>
                        <a:t> (ne stariji od 15 dana na dan podnošenja prijave)</a:t>
                      </a:r>
                    </a:p>
                    <a:p>
                      <a:pPr marL="0" marR="0" lvl="0" indent="0" algn="ctr" defTabSz="912813" rtl="0" eaLnBrk="1" fontAlgn="base" latinLnBrk="0" hangingPunct="1">
                        <a:lnSpc>
                          <a:spcPct val="100000"/>
                        </a:lnSpc>
                        <a:spcBef>
                          <a:spcPct val="0"/>
                        </a:spcBef>
                        <a:spcAft>
                          <a:spcPct val="0"/>
                        </a:spcAft>
                        <a:buClrTx/>
                        <a:buSzTx/>
                        <a:buFontTx/>
                        <a:buNone/>
                        <a:tabLst/>
                      </a:pPr>
                      <a:endParaRPr kumimoji="0" lang="en-GB" altLang="en-US" sz="1300" b="0" i="0" u="none" strike="noStrike" cap="none" normalizeH="0" baseline="0" smtClean="0">
                        <a:ln>
                          <a:noFill/>
                        </a:ln>
                        <a:solidFill>
                          <a:srgbClr val="FF0000"/>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r>
              <a:tr h="3397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2.2.</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Grad/općina</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r>
              <a:tr h="3397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2.3.</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Naselje </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r>
              <a:tr h="3397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2.4.</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Poštanski broj</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r>
              <a:tr h="3397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2.5.</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Ulica i broj</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r>
              <a:tr h="3397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2.6.</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Telefon/fax</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en-GB" altLang="en-US" sz="13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r>
              <a:tr h="3397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2.7.</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E-mail adresa</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en-GB" altLang="en-US" sz="13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r>
              <a:tr h="3397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2.8.</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Web stranica</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en-GB" altLang="en-US" sz="13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r>
            </a:tbl>
          </a:graphicData>
        </a:graphic>
      </p:graphicFrame>
      <p:sp>
        <p:nvSpPr>
          <p:cNvPr id="4135" name="Rectangle 1"/>
          <p:cNvSpPr>
            <a:spLocks noChangeArrowheads="1"/>
          </p:cNvSpPr>
          <p:nvPr/>
        </p:nvSpPr>
        <p:spPr bwMode="auto">
          <a:xfrm>
            <a:off x="539750" y="1916113"/>
            <a:ext cx="82089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hr-HR" altLang="en-US" sz="1200" b="1" i="1">
                <a:solidFill>
                  <a:srgbClr val="002060"/>
                </a:solidFill>
                <a:ea typeface="Times New Roman" pitchFamily="18" charset="0"/>
              </a:rPr>
              <a:t>2. PODACI O SJEDIŠTU LAG-a</a:t>
            </a:r>
            <a:endParaRPr lang="hr-HR" altLang="en-US" sz="1200">
              <a:solidFill>
                <a:srgbClr val="002060"/>
              </a:solidFill>
              <a:ea typeface="Times New Roman" pitchFamily="18" charset="0"/>
            </a:endParaRPr>
          </a:p>
        </p:txBody>
      </p:sp>
      <p:sp>
        <p:nvSpPr>
          <p:cNvPr id="7" name="Rectangle 6"/>
          <p:cNvSpPr/>
          <p:nvPr/>
        </p:nvSpPr>
        <p:spPr>
          <a:xfrm>
            <a:off x="323850" y="836613"/>
            <a:ext cx="8064500" cy="628650"/>
          </a:xfrm>
          <a:prstGeom prst="rect">
            <a:avLst/>
          </a:prstGeom>
        </p:spPr>
        <p:txBody>
          <a:bodyPr>
            <a:spAutoFit/>
          </a:bodyPr>
          <a:lstStyle/>
          <a:p>
            <a:pPr marL="400050" lvl="1" indent="0" algn="just">
              <a:spcBef>
                <a:spcPct val="20000"/>
              </a:spcBef>
              <a:defRPr/>
            </a:pPr>
            <a:r>
              <a:rPr lang="hr-HR" b="1" i="1" dirty="0">
                <a:solidFill>
                  <a:schemeClr val="accent6">
                    <a:lumMod val="75000"/>
                  </a:schemeClr>
                </a:solidFill>
                <a:cs typeface="+mn-cs"/>
              </a:rPr>
              <a:t>Priprema prijave na natječaj </a:t>
            </a:r>
          </a:p>
          <a:p>
            <a:pPr marL="400050" lvl="1" indent="0" algn="just">
              <a:spcBef>
                <a:spcPct val="20000"/>
              </a:spcBef>
              <a:defRPr/>
            </a:pPr>
            <a:r>
              <a:rPr lang="hr-HR" sz="1400" b="1" i="1" dirty="0">
                <a:solidFill>
                  <a:schemeClr val="accent6">
                    <a:lumMod val="75000"/>
                  </a:schemeClr>
                </a:solidFill>
                <a:cs typeface="+mn-cs"/>
              </a:rPr>
              <a:t>(Prijavni obrazac I-OOP-1-L + potrebna dokumentacija)</a:t>
            </a:r>
          </a:p>
        </p:txBody>
      </p:sp>
      <p:sp>
        <p:nvSpPr>
          <p:cNvPr id="4137" name="Rectangle 7"/>
          <p:cNvSpPr>
            <a:spLocks noChangeArrowheads="1"/>
          </p:cNvSpPr>
          <p:nvPr/>
        </p:nvSpPr>
        <p:spPr bwMode="auto">
          <a:xfrm>
            <a:off x="395288" y="5084763"/>
            <a:ext cx="281781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hr-HR" altLang="en-US" sz="1200" b="1" i="1">
                <a:solidFill>
                  <a:srgbClr val="002060"/>
                </a:solidFill>
                <a:ea typeface="Times New Roman" pitchFamily="18" charset="0"/>
              </a:rPr>
              <a:t>3. PODACI O BROJU ŽIRO RAČUNA</a:t>
            </a:r>
            <a:endParaRPr lang="hr-HR" altLang="en-US" sz="1200">
              <a:solidFill>
                <a:srgbClr val="002060"/>
              </a:solidFill>
              <a:ea typeface="Times New Roman" pitchFamily="18" charset="0"/>
            </a:endParaRPr>
          </a:p>
        </p:txBody>
      </p:sp>
      <p:graphicFrame>
        <p:nvGraphicFramePr>
          <p:cNvPr id="9" name="Table 8"/>
          <p:cNvGraphicFramePr>
            <a:graphicFrameLocks noGrp="1"/>
          </p:cNvGraphicFramePr>
          <p:nvPr/>
        </p:nvGraphicFramePr>
        <p:xfrm>
          <a:off x="539750" y="5445125"/>
          <a:ext cx="7080250" cy="1022350"/>
        </p:xfrm>
        <a:graphic>
          <a:graphicData uri="http://schemas.openxmlformats.org/drawingml/2006/table">
            <a:tbl>
              <a:tblPr/>
              <a:tblGrid>
                <a:gridCol w="466725"/>
                <a:gridCol w="2333625"/>
                <a:gridCol w="4279900"/>
              </a:tblGrid>
              <a:tr h="51117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3.1.</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just"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Naziv banke</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just" defTabSz="912813" rtl="0" eaLnBrk="1" fontAlgn="base" latinLnBrk="0" hangingPunct="1">
                        <a:lnSpc>
                          <a:spcPct val="100000"/>
                        </a:lnSpc>
                        <a:spcBef>
                          <a:spcPct val="0"/>
                        </a:spcBef>
                        <a:spcAft>
                          <a:spcPct val="0"/>
                        </a:spcAft>
                        <a:buClrTx/>
                        <a:buSzTx/>
                        <a:buFontTx/>
                        <a:buNone/>
                        <a:tabLst/>
                      </a:pPr>
                      <a:endPar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r>
              <a:tr h="51117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
                      </a:r>
                      <a:b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br>
                      <a:r>
                        <a:rPr kumimoji="0" lang="en-GB" altLang="en-US" sz="700" b="0" i="0" u="none" strike="noStrike" cap="none" normalizeH="0" baseline="0" smtClean="0">
                          <a:ln>
                            <a:noFill/>
                          </a:ln>
                          <a:solidFill>
                            <a:schemeClr val="tx1"/>
                          </a:solidFill>
                          <a:effectLst/>
                          <a:latin typeface="Times New Roman" pitchFamily="18" charset="0"/>
                          <a:cs typeface="Times New Roman" pitchFamily="18" charset="0"/>
                        </a:rPr>
                        <a:t>3.2.</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just" defTabSz="912813" rtl="0" eaLnBrk="1" fontAlgn="base" latinLnBrk="0" hangingPunct="1">
                        <a:lnSpc>
                          <a:spcPct val="100000"/>
                        </a:lnSpc>
                        <a:spcBef>
                          <a:spcPct val="0"/>
                        </a:spcBef>
                        <a:spcAft>
                          <a:spcPct val="0"/>
                        </a:spcAft>
                        <a:buClrTx/>
                        <a:buSzTx/>
                        <a:buFontTx/>
                        <a:buNone/>
                        <a:tabLst/>
                      </a:pPr>
                      <a:r>
                        <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rPr>
                        <a:t>Broj žiro računa/IBAN LAG-a</a:t>
                      </a: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just" defTabSz="912813" rtl="0" eaLnBrk="1" fontAlgn="base" latinLnBrk="0" hangingPunct="1">
                        <a:lnSpc>
                          <a:spcPct val="100000"/>
                        </a:lnSpc>
                        <a:spcBef>
                          <a:spcPct val="0"/>
                        </a:spcBef>
                        <a:spcAft>
                          <a:spcPct val="0"/>
                        </a:spcAft>
                        <a:buClrTx/>
                        <a:buSzTx/>
                        <a:buFontTx/>
                        <a:buNone/>
                        <a:tabLst/>
                      </a:pPr>
                      <a:r>
                        <a:rPr kumimoji="0" lang="hr-HR" altLang="en-US" sz="1000" b="1" i="0" u="none" strike="noStrike" cap="none" normalizeH="0" baseline="0" smtClean="0">
                          <a:ln>
                            <a:noFill/>
                          </a:ln>
                          <a:solidFill>
                            <a:srgbClr val="002060"/>
                          </a:solidFill>
                          <a:effectLst/>
                          <a:latin typeface="Times New Roman" pitchFamily="18" charset="0"/>
                          <a:cs typeface="Times New Roman" pitchFamily="18" charset="0"/>
                        </a:rPr>
                        <a:t>UPISATI BROJ ŽIRO RAČUNA NA KOJI ĆE BITI UPLAĆENA SREDSTVA</a:t>
                      </a:r>
                      <a:endParaRPr kumimoji="0" lang="en-GB" altLang="en-US" sz="1000" b="1" i="0" u="none" strike="noStrike" cap="none" normalizeH="0" baseline="0" smtClean="0">
                        <a:ln>
                          <a:noFill/>
                        </a:ln>
                        <a:solidFill>
                          <a:srgbClr val="002060"/>
                        </a:solidFill>
                        <a:effectLst/>
                        <a:latin typeface="Times New Roman" pitchFamily="18" charset="0"/>
                        <a:cs typeface="Times New Roman" pitchFamily="18" charset="0"/>
                      </a:endParaRPr>
                    </a:p>
                  </a:txBody>
                  <a:tcPr marL="63795" marR="637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8" descr="AP-templat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Subtitle 2"/>
          <p:cNvSpPr txBox="1">
            <a:spLocks/>
          </p:cNvSpPr>
          <p:nvPr/>
        </p:nvSpPr>
        <p:spPr bwMode="auto">
          <a:xfrm>
            <a:off x="762000" y="1447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endParaRPr lang="hr-HR" altLang="en-US" sz="2400">
              <a:solidFill>
                <a:srgbClr val="FF0000"/>
              </a:solidFill>
            </a:endParaRPr>
          </a:p>
          <a:p>
            <a:pPr>
              <a:lnSpc>
                <a:spcPct val="150000"/>
              </a:lnSpc>
            </a:pPr>
            <a:endParaRPr lang="hr-HR" altLang="en-US" sz="2400">
              <a:solidFill>
                <a:srgbClr val="FF0000"/>
              </a:solidFill>
            </a:endParaRPr>
          </a:p>
        </p:txBody>
      </p:sp>
      <p:sp>
        <p:nvSpPr>
          <p:cNvPr id="5" name="Content Placeholder 2"/>
          <p:cNvSpPr txBox="1">
            <a:spLocks/>
          </p:cNvSpPr>
          <p:nvPr/>
        </p:nvSpPr>
        <p:spPr>
          <a:xfrm>
            <a:off x="457200" y="1412875"/>
            <a:ext cx="8229600" cy="4945063"/>
          </a:xfrm>
          <a:prstGeom prst="rect">
            <a:avLst/>
          </a:prstGeom>
        </p:spPr>
        <p:txBody>
          <a:bodyPr/>
          <a:lstStyle/>
          <a:p>
            <a:pPr eaLnBrk="0" hangingPunct="0">
              <a:defRPr/>
            </a:pPr>
            <a:endParaRPr lang="hr-HR" sz="3000" dirty="0">
              <a:solidFill>
                <a:schemeClr val="accent6">
                  <a:lumMod val="75000"/>
                </a:schemeClr>
              </a:solidFill>
              <a:cs typeface="+mn-cs"/>
            </a:endParaRPr>
          </a:p>
        </p:txBody>
      </p:sp>
      <p:graphicFrame>
        <p:nvGraphicFramePr>
          <p:cNvPr id="6" name="Table 5"/>
          <p:cNvGraphicFramePr>
            <a:graphicFrameLocks noGrp="1"/>
          </p:cNvGraphicFramePr>
          <p:nvPr/>
        </p:nvGraphicFramePr>
        <p:xfrm>
          <a:off x="555625" y="1298575"/>
          <a:ext cx="7920038" cy="5099358"/>
        </p:xfrm>
        <a:graphic>
          <a:graphicData uri="http://schemas.openxmlformats.org/drawingml/2006/table">
            <a:tbl>
              <a:tblPr/>
              <a:tblGrid>
                <a:gridCol w="452906"/>
                <a:gridCol w="2570337"/>
                <a:gridCol w="1209478"/>
                <a:gridCol w="504002"/>
                <a:gridCol w="576003"/>
                <a:gridCol w="2607312"/>
              </a:tblGrid>
              <a:tr h="1075861">
                <a:tc>
                  <a:txBody>
                    <a:bodyPr/>
                    <a:lstStyle/>
                    <a:p>
                      <a:pPr algn="ctr" fontAlgn="ctr"/>
                      <a:r>
                        <a:rPr lang="hr-HR" sz="800" b="0" i="0" u="none" strike="noStrike" dirty="0">
                          <a:solidFill>
                            <a:srgbClr val="000000"/>
                          </a:solidFill>
                          <a:latin typeface="Times New Roman"/>
                        </a:rPr>
                        <a:t>4.1.</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000" b="0" i="0" u="none" strike="noStrike" dirty="0">
                          <a:solidFill>
                            <a:srgbClr val="000000"/>
                          </a:solidFill>
                          <a:latin typeface="Times New Roman"/>
                        </a:rPr>
                        <a:t>Popis JLS čija su naselja uključena u LAG (poredati po abecednom redu)</a:t>
                      </a:r>
                      <a:br>
                        <a:rPr lang="hr-HR" sz="1000" b="0" i="0" u="none" strike="noStrike" dirty="0">
                          <a:solidFill>
                            <a:srgbClr val="000000"/>
                          </a:solidFill>
                          <a:latin typeface="Times New Roman"/>
                        </a:rPr>
                      </a:br>
                      <a:r>
                        <a:rPr lang="hr-HR" sz="1000" b="0" i="0" u="none" strike="noStrike" dirty="0">
                          <a:solidFill>
                            <a:srgbClr val="000000"/>
                          </a:solidFill>
                          <a:latin typeface="Times New Roman"/>
                        </a:rPr>
                        <a:t>* ubaciti redove po potrebi</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endParaRPr lang="hr-HR" sz="1400" b="1" i="0" u="none" strike="noStrike" dirty="0" smtClean="0">
                        <a:solidFill>
                          <a:srgbClr val="002060"/>
                        </a:solidFill>
                        <a:latin typeface="Times New Roman"/>
                      </a:endParaRPr>
                    </a:p>
                    <a:p>
                      <a:pPr algn="ctr" fontAlgn="ctr"/>
                      <a:r>
                        <a:rPr lang="hr-HR" sz="1400" b="1" i="0" u="none" strike="noStrike" dirty="0" smtClean="0">
                          <a:solidFill>
                            <a:srgbClr val="002060"/>
                          </a:solidFill>
                          <a:latin typeface="Times New Roman"/>
                        </a:rPr>
                        <a:t>Upisati podatke iz STATUTA/LRS</a:t>
                      </a:r>
                      <a:endParaRPr lang="hr-HR" sz="1400" b="1" i="0" u="none" strike="noStrike" dirty="0">
                        <a:solidFill>
                          <a:srgbClr val="002060"/>
                        </a:solidFill>
                        <a:latin typeface="Times New Roman"/>
                      </a:endParaRPr>
                    </a:p>
                    <a:p>
                      <a:pPr algn="ctr" fontAlgn="ctr"/>
                      <a:r>
                        <a:rPr lang="hr-HR" sz="1400" b="0" i="0" u="none" strike="noStrike" dirty="0">
                          <a:solidFill>
                            <a:srgbClr val="000000"/>
                          </a:solidFill>
                          <a:latin typeface="Times New Roman"/>
                        </a:rPr>
                        <a:t> </a:t>
                      </a:r>
                    </a:p>
                    <a:p>
                      <a:pPr algn="ctr" fontAlgn="ctr"/>
                      <a:r>
                        <a:rPr lang="hr-HR" sz="1400" b="0" i="0" u="none" strike="noStrike" dirty="0">
                          <a:solidFill>
                            <a:srgbClr val="000000"/>
                          </a:solidFill>
                          <a:latin typeface="Times New Roman"/>
                        </a:rPr>
                        <a:t> </a:t>
                      </a:r>
                    </a:p>
                    <a:p>
                      <a:pPr algn="ctr" fontAlgn="ctr"/>
                      <a:r>
                        <a:rPr lang="hr-HR" sz="1400" b="0" i="0" u="none" strike="noStrike" dirty="0">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c hMerge="1">
                  <a:txBody>
                    <a:bodyPr/>
                    <a:lstStyle/>
                    <a:p>
                      <a:endParaRPr lang="hr-HR"/>
                    </a:p>
                  </a:txBody>
                  <a:tcPr/>
                </a:tc>
                <a:tc hMerge="1">
                  <a:txBody>
                    <a:bodyPr/>
                    <a:lstStyle/>
                    <a:p>
                      <a:endParaRPr lang="hr-HR"/>
                    </a:p>
                  </a:txBody>
                  <a:tcPr/>
                </a:tc>
              </a:tr>
              <a:tr h="158942">
                <a:tc rowSpan="2">
                  <a:txBody>
                    <a:bodyPr/>
                    <a:lstStyle/>
                    <a:p>
                      <a:pPr algn="ctr" fontAlgn="ctr"/>
                      <a:r>
                        <a:rPr lang="hr-HR" sz="800" b="0" i="0" u="none" strike="noStrike">
                          <a:solidFill>
                            <a:srgbClr val="000000"/>
                          </a:solidFill>
                          <a:latin typeface="Times New Roman"/>
                        </a:rPr>
                        <a:t>4.2.</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l" fontAlgn="ctr"/>
                      <a:r>
                        <a:rPr lang="hr-HR" sz="1000" b="0" i="0" u="none" strike="noStrike">
                          <a:solidFill>
                            <a:srgbClr val="000000"/>
                          </a:solidFill>
                          <a:latin typeface="Times New Roman"/>
                        </a:rPr>
                        <a:t>Ukupan broj stanovnika LAG-a</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hr-HR" sz="800" b="1" i="0" u="none" strike="noStrike">
                          <a:solidFill>
                            <a:srgbClr val="000000"/>
                          </a:solidFill>
                          <a:latin typeface="Times New Roman"/>
                        </a:rPr>
                        <a:t>BROJ STANOVNIKA</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r>
              <a:tr h="524034">
                <a:tc vMerge="1">
                  <a:txBody>
                    <a:bodyPr/>
                    <a:lstStyle/>
                    <a:p>
                      <a:endParaRPr lang="hr-HR"/>
                    </a:p>
                  </a:txBody>
                  <a:tcPr/>
                </a:tc>
                <a:tc vMerge="1">
                  <a:txBody>
                    <a:bodyPr/>
                    <a:lstStyle/>
                    <a:p>
                      <a:endParaRPr lang="hr-HR"/>
                    </a:p>
                  </a:txBody>
                  <a:tcPr/>
                </a:tc>
                <a:tc gridSpan="4">
                  <a:txBody>
                    <a:bodyPr/>
                    <a:lstStyle/>
                    <a:p>
                      <a:pPr algn="just" fontAlgn="ctr"/>
                      <a:r>
                        <a:rPr lang="hr-HR" sz="1000" b="1" i="0" u="none" strike="noStrike" dirty="0" smtClean="0">
                          <a:solidFill>
                            <a:srgbClr val="002060"/>
                          </a:solidFill>
                          <a:latin typeface="Times New Roman"/>
                        </a:rPr>
                        <a:t>ZBROJ</a:t>
                      </a:r>
                      <a:r>
                        <a:rPr lang="hr-HR" sz="1000" b="1" i="0" u="none" strike="noStrike" baseline="0" dirty="0" smtClean="0">
                          <a:solidFill>
                            <a:srgbClr val="002060"/>
                          </a:solidFill>
                          <a:latin typeface="Times New Roman"/>
                        </a:rPr>
                        <a:t> STANOVNIKA SVIH JLS/ NASELJA KOJA SE NALAZE U SASTAVU LAG-A SUKLADNO POPISU STANOVNIŠTVA</a:t>
                      </a:r>
                      <a:r>
                        <a:rPr lang="hr-HR" sz="1000" b="1" i="0" u="none" strike="noStrike" dirty="0" smtClean="0">
                          <a:solidFill>
                            <a:srgbClr val="002060"/>
                          </a:solidFill>
                          <a:latin typeface="Times New Roman"/>
                        </a:rPr>
                        <a:t> IZ</a:t>
                      </a:r>
                      <a:r>
                        <a:rPr lang="hr-HR" sz="1000" b="1" i="0" u="none" strike="noStrike" baseline="0" dirty="0" smtClean="0">
                          <a:solidFill>
                            <a:srgbClr val="002060"/>
                          </a:solidFill>
                          <a:latin typeface="Times New Roman"/>
                        </a:rPr>
                        <a:t> 2001 ILI </a:t>
                      </a:r>
                      <a:r>
                        <a:rPr lang="hr-HR" sz="1000" b="1" i="0" u="none" strike="noStrike" dirty="0" smtClean="0">
                          <a:solidFill>
                            <a:srgbClr val="002060"/>
                          </a:solidFill>
                          <a:latin typeface="Times New Roman"/>
                        </a:rPr>
                        <a:t>2011.</a:t>
                      </a:r>
                      <a:r>
                        <a:rPr lang="hr-HR" sz="1000" b="1" i="0" u="none" strike="noStrike" baseline="0" dirty="0" smtClean="0">
                          <a:solidFill>
                            <a:srgbClr val="002060"/>
                          </a:solidFill>
                          <a:latin typeface="Times New Roman"/>
                        </a:rPr>
                        <a:t> /</a:t>
                      </a:r>
                      <a:r>
                        <a:rPr lang="hr-HR" sz="1000" b="1" i="0" u="none" strike="noStrike" dirty="0" smtClean="0">
                          <a:solidFill>
                            <a:srgbClr val="002060"/>
                          </a:solidFill>
                          <a:latin typeface="Times New Roman"/>
                        </a:rPr>
                        <a:t> DRŽAVNI ZAVOD ZA STATISTIKU (WWW.DZS.HR)</a:t>
                      </a:r>
                      <a:endParaRPr lang="hr-HR" sz="1000" b="1" i="0" u="none" strike="noStrike" dirty="0">
                        <a:solidFill>
                          <a:srgbClr val="002060"/>
                        </a:solidFill>
                        <a:latin typeface="Times New Roman"/>
                      </a:endParaRP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c hMerge="1">
                  <a:txBody>
                    <a:bodyPr/>
                    <a:lstStyle/>
                    <a:p>
                      <a:endParaRPr lang="hr-HR"/>
                    </a:p>
                  </a:txBody>
                  <a:tcPr/>
                </a:tc>
                <a:tc hMerge="1">
                  <a:txBody>
                    <a:bodyPr/>
                    <a:lstStyle/>
                    <a:p>
                      <a:endParaRPr lang="hr-HR"/>
                    </a:p>
                  </a:txBody>
                  <a:tcPr/>
                </a:tc>
              </a:tr>
              <a:tr h="237193">
                <a:tc rowSpan="3">
                  <a:txBody>
                    <a:bodyPr/>
                    <a:lstStyle/>
                    <a:p>
                      <a:pPr algn="ctr" fontAlgn="ctr"/>
                      <a:r>
                        <a:rPr lang="hr-HR" sz="800" b="0" i="0" u="none" strike="noStrike">
                          <a:solidFill>
                            <a:srgbClr val="000000"/>
                          </a:solidFill>
                          <a:latin typeface="Times New Roman"/>
                        </a:rPr>
                        <a:t>4.3.</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3">
                  <a:txBody>
                    <a:bodyPr/>
                    <a:lstStyle/>
                    <a:p>
                      <a:pPr algn="l" fontAlgn="ctr"/>
                      <a:r>
                        <a:rPr lang="hr-HR" sz="1000" b="0" i="0" u="none" strike="noStrike" dirty="0">
                          <a:solidFill>
                            <a:srgbClr val="000000"/>
                          </a:solidFill>
                          <a:latin typeface="Times New Roman"/>
                        </a:rPr>
                        <a:t>Broj stanovnika  JLS u LAG-u  </a:t>
                      </a:r>
                      <a:br>
                        <a:rPr lang="hr-HR" sz="1000" b="0" i="0" u="none" strike="noStrike" dirty="0">
                          <a:solidFill>
                            <a:srgbClr val="000000"/>
                          </a:solidFill>
                          <a:latin typeface="Times New Roman"/>
                        </a:rPr>
                      </a:br>
                      <a:r>
                        <a:rPr lang="hr-HR" sz="1000" b="0" i="0" u="none" strike="noStrike" dirty="0">
                          <a:solidFill>
                            <a:srgbClr val="000000"/>
                          </a:solidFill>
                          <a:latin typeface="Times New Roman"/>
                        </a:rPr>
                        <a:t> (poredati po abecednom redu)</a:t>
                      </a:r>
                      <a:br>
                        <a:rPr lang="hr-HR" sz="1000" b="0" i="0" u="none" strike="noStrike" dirty="0">
                          <a:solidFill>
                            <a:srgbClr val="000000"/>
                          </a:solidFill>
                          <a:latin typeface="Times New Roman"/>
                        </a:rPr>
                      </a:br>
                      <a:r>
                        <a:rPr lang="hr-HR" sz="1000" b="0" i="0" u="none" strike="noStrike" dirty="0">
                          <a:solidFill>
                            <a:srgbClr val="000000"/>
                          </a:solidFill>
                          <a:latin typeface="Times New Roman"/>
                        </a:rPr>
                        <a:t>* ubaciti redove po potrebi</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hr-HR" sz="800" b="1" i="0" u="none" strike="noStrike" dirty="0">
                          <a:solidFill>
                            <a:srgbClr val="000000"/>
                          </a:solidFill>
                          <a:latin typeface="Times New Roman"/>
                        </a:rPr>
                        <a:t>JLS</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gridSpan="2">
                  <a:txBody>
                    <a:bodyPr/>
                    <a:lstStyle/>
                    <a:p>
                      <a:pPr algn="ctr" fontAlgn="ctr"/>
                      <a:r>
                        <a:rPr lang="hr-HR" sz="800" b="1" i="0" u="none" strike="noStrike" dirty="0">
                          <a:solidFill>
                            <a:srgbClr val="000000"/>
                          </a:solidFill>
                          <a:latin typeface="Times New Roman"/>
                        </a:rPr>
                        <a:t>BROJ STANOVNIKA</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r>
              <a:tr h="740916">
                <a:tc vMerge="1">
                  <a:txBody>
                    <a:bodyPr/>
                    <a:lstStyle/>
                    <a:p>
                      <a:endParaRPr lang="hr-HR"/>
                    </a:p>
                  </a:txBody>
                  <a:tcPr/>
                </a:tc>
                <a:tc vMerge="1">
                  <a:txBody>
                    <a:bodyPr/>
                    <a:lstStyle/>
                    <a:p>
                      <a:endParaRPr lang="hr-HR"/>
                    </a:p>
                  </a:txBody>
                  <a:tcPr/>
                </a:tc>
                <a:tc gridSpan="2">
                  <a:txBody>
                    <a:bodyPr/>
                    <a:lstStyle/>
                    <a:p>
                      <a:pPr algn="l" fontAlgn="ctr"/>
                      <a:endParaRPr lang="hr-HR" sz="1000" b="1" i="0" u="none" strike="noStrike" dirty="0">
                        <a:solidFill>
                          <a:srgbClr val="000000"/>
                        </a:solidFill>
                        <a:latin typeface="Times New Roman"/>
                      </a:endParaRP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c gridSpan="2">
                  <a:txBody>
                    <a:bodyPr/>
                    <a:lstStyle/>
                    <a:p>
                      <a:pPr marL="0" marR="0" indent="0" algn="l" defTabSz="914320" rtl="0" eaLnBrk="1" fontAlgn="ctr" latinLnBrk="0" hangingPunct="1">
                        <a:lnSpc>
                          <a:spcPct val="100000"/>
                        </a:lnSpc>
                        <a:spcBef>
                          <a:spcPts val="0"/>
                        </a:spcBef>
                        <a:spcAft>
                          <a:spcPts val="0"/>
                        </a:spcAft>
                        <a:buClrTx/>
                        <a:buSzTx/>
                        <a:buFontTx/>
                        <a:buNone/>
                        <a:tabLst/>
                        <a:defRPr/>
                      </a:pPr>
                      <a:r>
                        <a:rPr lang="hr-HR" sz="1000" b="1" i="0" u="none" strike="noStrike" dirty="0" smtClean="0">
                          <a:solidFill>
                            <a:srgbClr val="002060"/>
                          </a:solidFill>
                          <a:latin typeface="Times New Roman"/>
                        </a:rPr>
                        <a:t>BROJ STANOVNIKA PO JLS </a:t>
                      </a:r>
                      <a:r>
                        <a:rPr lang="hr-HR" sz="1000" b="1" i="0" u="none" strike="noStrike" baseline="0" dirty="0" smtClean="0">
                          <a:solidFill>
                            <a:srgbClr val="002060"/>
                          </a:solidFill>
                          <a:latin typeface="Times New Roman"/>
                        </a:rPr>
                        <a:t>KOJA SE NALAZE U SASTAVU LAG-A SUKLADNO POPISU STANOVNIŠTVA</a:t>
                      </a:r>
                      <a:r>
                        <a:rPr lang="hr-HR" sz="1000" b="1" i="0" u="none" strike="noStrike" dirty="0" smtClean="0">
                          <a:solidFill>
                            <a:srgbClr val="002060"/>
                          </a:solidFill>
                          <a:latin typeface="Times New Roman"/>
                        </a:rPr>
                        <a:t> IZ</a:t>
                      </a:r>
                      <a:r>
                        <a:rPr lang="hr-HR" sz="1000" b="1" i="0" u="none" strike="noStrike" baseline="0" dirty="0" smtClean="0">
                          <a:solidFill>
                            <a:srgbClr val="002060"/>
                          </a:solidFill>
                          <a:latin typeface="Times New Roman"/>
                        </a:rPr>
                        <a:t> 2001 ILI </a:t>
                      </a:r>
                      <a:r>
                        <a:rPr lang="hr-HR" sz="1000" b="1" i="0" u="none" strike="noStrike" dirty="0" smtClean="0">
                          <a:solidFill>
                            <a:srgbClr val="002060"/>
                          </a:solidFill>
                          <a:latin typeface="Times New Roman"/>
                        </a:rPr>
                        <a:t>2011.-  DRŽAVNI ZAVOD ZA STATISTIKU (WWW.DZS.HR)</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r>
              <a:tr h="192085">
                <a:tc vMerge="1">
                  <a:txBody>
                    <a:bodyPr/>
                    <a:lstStyle/>
                    <a:p>
                      <a:endParaRPr lang="hr-HR"/>
                    </a:p>
                  </a:txBody>
                  <a:tcPr/>
                </a:tc>
                <a:tc vMerge="1">
                  <a:txBody>
                    <a:bodyPr/>
                    <a:lstStyle/>
                    <a:p>
                      <a:endParaRPr lang="hr-HR"/>
                    </a:p>
                  </a:txBody>
                  <a:tcPr/>
                </a:tc>
                <a:tc gridSpan="2">
                  <a:txBody>
                    <a:bodyPr/>
                    <a:lstStyle/>
                    <a:p>
                      <a:pPr algn="l" fontAlgn="ctr"/>
                      <a:endParaRPr lang="hr-HR" sz="1000" b="1" i="0" u="none" strike="noStrike" dirty="0">
                        <a:solidFill>
                          <a:srgbClr val="000000"/>
                        </a:solidFill>
                        <a:latin typeface="Times New Roman"/>
                      </a:endParaRP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c gridSpan="2">
                  <a:txBody>
                    <a:bodyPr/>
                    <a:lstStyle/>
                    <a:p>
                      <a:pPr algn="ctr" fontAlgn="ctr"/>
                      <a:r>
                        <a:rPr lang="hr-HR" sz="1200" b="1" i="0" u="none" strike="noStrike">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r>
              <a:tr h="427924">
                <a:tc rowSpan="7">
                  <a:txBody>
                    <a:bodyPr/>
                    <a:lstStyle/>
                    <a:p>
                      <a:pPr algn="ctr" fontAlgn="ctr"/>
                      <a:r>
                        <a:rPr lang="hr-HR" sz="800" b="0" i="0" u="none" strike="noStrike">
                          <a:solidFill>
                            <a:srgbClr val="000000"/>
                          </a:solidFill>
                          <a:latin typeface="Times New Roman"/>
                        </a:rPr>
                        <a:t>4.4.</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7">
                  <a:txBody>
                    <a:bodyPr/>
                    <a:lstStyle/>
                    <a:p>
                      <a:pPr algn="l" fontAlgn="ctr"/>
                      <a:r>
                        <a:rPr lang="hr-HR" sz="1000" b="0" i="0" u="none" strike="noStrike" dirty="0">
                          <a:solidFill>
                            <a:srgbClr val="000000"/>
                          </a:solidFill>
                          <a:latin typeface="Times New Roman"/>
                        </a:rPr>
                        <a:t>Popis naselja i broj stanovnika po naselju za svaku JLS u LAG-u</a:t>
                      </a:r>
                      <a:br>
                        <a:rPr lang="hr-HR" sz="1000" b="0" i="0" u="none" strike="noStrike" dirty="0">
                          <a:solidFill>
                            <a:srgbClr val="000000"/>
                          </a:solidFill>
                          <a:latin typeface="Times New Roman"/>
                        </a:rPr>
                      </a:br>
                      <a:r>
                        <a:rPr lang="hr-HR" sz="1000" b="0" i="0" u="none" strike="noStrike" dirty="0">
                          <a:solidFill>
                            <a:srgbClr val="000000"/>
                          </a:solidFill>
                          <a:latin typeface="Times New Roman"/>
                        </a:rPr>
                        <a:t>(poredati po abecednom redu)</a:t>
                      </a:r>
                      <a:br>
                        <a:rPr lang="hr-HR" sz="1000" b="0" i="0" u="none" strike="noStrike" dirty="0">
                          <a:solidFill>
                            <a:srgbClr val="000000"/>
                          </a:solidFill>
                          <a:latin typeface="Times New Roman"/>
                        </a:rPr>
                      </a:br>
                      <a:r>
                        <a:rPr lang="hr-HR" sz="1000" b="0" i="0" u="none" strike="noStrike" dirty="0">
                          <a:solidFill>
                            <a:srgbClr val="000000"/>
                          </a:solidFill>
                          <a:latin typeface="Times New Roman"/>
                        </a:rPr>
                        <a:t>* ubaciti redove po potrebi</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hr-HR" sz="800" b="1" i="0" u="none" strike="noStrike" dirty="0">
                          <a:solidFill>
                            <a:srgbClr val="000000"/>
                          </a:solidFill>
                          <a:latin typeface="Times New Roman"/>
                        </a:rPr>
                        <a:t>JLS</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hr-HR" sz="800" b="1" i="0" u="none" strike="noStrike" dirty="0">
                          <a:solidFill>
                            <a:srgbClr val="000000"/>
                          </a:solidFill>
                          <a:latin typeface="Times New Roman"/>
                        </a:rPr>
                        <a:t>NASELJA UNUTAR JLS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a:txBody>
                    <a:bodyPr/>
                    <a:lstStyle/>
                    <a:p>
                      <a:pPr algn="ctr" fontAlgn="ctr"/>
                      <a:r>
                        <a:rPr lang="pl-PL" sz="800" b="1" i="0" u="none" strike="noStrike" dirty="0">
                          <a:solidFill>
                            <a:srgbClr val="000000"/>
                          </a:solidFill>
                          <a:latin typeface="Times New Roman"/>
                        </a:rPr>
                        <a:t>BROJ STANOVNIKA    </a:t>
                      </a:r>
                      <a:br>
                        <a:rPr lang="pl-PL" sz="800" b="1" i="0" u="none" strike="noStrike" dirty="0">
                          <a:solidFill>
                            <a:srgbClr val="000000"/>
                          </a:solidFill>
                          <a:latin typeface="Times New Roman"/>
                        </a:rPr>
                      </a:br>
                      <a:r>
                        <a:rPr lang="pl-PL" sz="800" b="1" i="0" u="none" strike="noStrike" dirty="0">
                          <a:solidFill>
                            <a:srgbClr val="000000"/>
                          </a:solidFill>
                          <a:latin typeface="Times New Roman"/>
                        </a:rPr>
                        <a:t>    </a:t>
                      </a:r>
                      <a:r>
                        <a:rPr lang="pl-PL" sz="600" b="1" i="0" u="none" strike="noStrike" dirty="0">
                          <a:solidFill>
                            <a:srgbClr val="000000"/>
                          </a:solidFill>
                          <a:latin typeface="Times New Roman"/>
                        </a:rPr>
                        <a:t>( ZA SVAKO NASELJE)  </a:t>
                      </a:r>
                      <a:endParaRPr lang="pl-PL" sz="800" b="1" i="0" u="none" strike="noStrike" dirty="0">
                        <a:solidFill>
                          <a:srgbClr val="000000"/>
                        </a:solidFill>
                        <a:latin typeface="Times New Roman"/>
                      </a:endParaRP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96027">
                <a:tc vMerge="1">
                  <a:txBody>
                    <a:bodyPr/>
                    <a:lstStyle/>
                    <a:p>
                      <a:endParaRPr lang="hr-HR"/>
                    </a:p>
                  </a:txBody>
                  <a:tcPr/>
                </a:tc>
                <a:tc vMerge="1">
                  <a:txBody>
                    <a:bodyPr/>
                    <a:lstStyle/>
                    <a:p>
                      <a:endParaRPr lang="hr-HR"/>
                    </a:p>
                  </a:txBody>
                  <a:tcPr/>
                </a:tc>
                <a:tc rowSpan="3">
                  <a:txBody>
                    <a:bodyPr/>
                    <a:lstStyle/>
                    <a:p>
                      <a:pPr marL="0" marR="0" indent="0" algn="l" defTabSz="914320" rtl="0" eaLnBrk="1" fontAlgn="ctr" latinLnBrk="0" hangingPunct="1">
                        <a:lnSpc>
                          <a:spcPct val="100000"/>
                        </a:lnSpc>
                        <a:spcBef>
                          <a:spcPts val="0"/>
                        </a:spcBef>
                        <a:spcAft>
                          <a:spcPts val="0"/>
                        </a:spcAft>
                        <a:buClrTx/>
                        <a:buSzTx/>
                        <a:buFontTx/>
                        <a:buNone/>
                        <a:tabLst/>
                        <a:defRPr/>
                      </a:pPr>
                      <a:endParaRPr lang="hr-HR" sz="1100" b="1" i="0" u="none" strike="noStrike" dirty="0">
                        <a:solidFill>
                          <a:srgbClr val="000000"/>
                        </a:solidFill>
                        <a:latin typeface="Times New Roman"/>
                      </a:endParaRP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gridSpan="2">
                  <a:txBody>
                    <a:bodyPr/>
                    <a:lstStyle/>
                    <a:p>
                      <a:pPr algn="ctr" fontAlgn="ctr"/>
                      <a:r>
                        <a:rPr lang="hr-HR" sz="1100" b="1" i="0" u="none" strike="noStrike" dirty="0">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c>
                  <a:txBody>
                    <a:bodyPr/>
                    <a:lstStyle/>
                    <a:p>
                      <a:pPr marL="0" marR="0" indent="0" algn="l" defTabSz="914320" rtl="0" eaLnBrk="1" fontAlgn="ctr" latinLnBrk="0" hangingPunct="1">
                        <a:lnSpc>
                          <a:spcPct val="100000"/>
                        </a:lnSpc>
                        <a:spcBef>
                          <a:spcPts val="0"/>
                        </a:spcBef>
                        <a:spcAft>
                          <a:spcPts val="0"/>
                        </a:spcAft>
                        <a:buClrTx/>
                        <a:buSzTx/>
                        <a:buFontTx/>
                        <a:buNone/>
                        <a:tabLst/>
                        <a:defRPr/>
                      </a:pPr>
                      <a:r>
                        <a:rPr lang="hr-HR" sz="1000" b="1" i="0" u="none" strike="noStrike" dirty="0" smtClean="0">
                          <a:solidFill>
                            <a:srgbClr val="002060"/>
                          </a:solidFill>
                          <a:latin typeface="Times New Roman"/>
                        </a:rPr>
                        <a:t>BROJ STANOVNIKA PO</a:t>
                      </a:r>
                      <a:r>
                        <a:rPr lang="hr-HR" sz="1000" b="1" i="0" u="none" strike="noStrike" baseline="0" dirty="0" smtClean="0">
                          <a:solidFill>
                            <a:srgbClr val="002060"/>
                          </a:solidFill>
                          <a:latin typeface="Times New Roman"/>
                        </a:rPr>
                        <a:t> </a:t>
                      </a:r>
                      <a:r>
                        <a:rPr lang="hr-HR" sz="1000" b="1" i="0" u="none" strike="noStrike" dirty="0" smtClean="0">
                          <a:solidFill>
                            <a:srgbClr val="002060"/>
                          </a:solidFill>
                          <a:latin typeface="Times New Roman"/>
                        </a:rPr>
                        <a:t>NASELJIMA  </a:t>
                      </a:r>
                      <a:r>
                        <a:rPr lang="hr-HR" sz="1000" b="1" i="0" u="none" strike="noStrike" baseline="0" dirty="0" smtClean="0">
                          <a:solidFill>
                            <a:srgbClr val="002060"/>
                          </a:solidFill>
                          <a:latin typeface="Times New Roman"/>
                        </a:rPr>
                        <a:t>KOJA SE NALAZE U SASTAVU LAG-A SUKLADNO POPISU STANOVNIŠTVA</a:t>
                      </a:r>
                      <a:r>
                        <a:rPr lang="hr-HR" sz="1000" b="1" i="0" u="none" strike="noStrike" dirty="0" smtClean="0">
                          <a:solidFill>
                            <a:srgbClr val="002060"/>
                          </a:solidFill>
                          <a:latin typeface="Times New Roman"/>
                        </a:rPr>
                        <a:t> IZ</a:t>
                      </a:r>
                      <a:r>
                        <a:rPr lang="hr-HR" sz="1000" b="1" i="0" u="none" strike="noStrike" baseline="0" dirty="0" smtClean="0">
                          <a:solidFill>
                            <a:srgbClr val="002060"/>
                          </a:solidFill>
                          <a:latin typeface="Times New Roman"/>
                        </a:rPr>
                        <a:t> 2001 ILI </a:t>
                      </a:r>
                      <a:r>
                        <a:rPr lang="hr-HR" sz="1000" b="1" i="0" u="none" strike="noStrike" dirty="0" smtClean="0">
                          <a:solidFill>
                            <a:srgbClr val="002060"/>
                          </a:solidFill>
                          <a:latin typeface="Times New Roman"/>
                        </a:rPr>
                        <a:t>2011.-  DRŽAVNI ZAVOD ZA STATISTIKU (WWW.DZS.HR)</a:t>
                      </a:r>
                      <a:r>
                        <a:rPr lang="hr-HR" sz="1000" b="1" i="0" u="none" strike="noStrike" dirty="0" smtClean="0">
                          <a:solidFill>
                            <a:srgbClr val="000000"/>
                          </a:solidFill>
                          <a:latin typeface="Times New Roman"/>
                        </a:rPr>
                        <a:t>  </a:t>
                      </a:r>
                      <a:endParaRPr lang="hr-HR" sz="1000" b="1" i="0" u="none" strike="noStrike" dirty="0">
                        <a:solidFill>
                          <a:srgbClr val="000000"/>
                        </a:solidFill>
                        <a:latin typeface="Times New Roman"/>
                      </a:endParaRP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r h="176847">
                <a:tc vMerge="1">
                  <a:txBody>
                    <a:bodyPr/>
                    <a:lstStyle/>
                    <a:p>
                      <a:endParaRPr lang="hr-HR"/>
                    </a:p>
                  </a:txBody>
                  <a:tcPr/>
                </a:tc>
                <a:tc vMerge="1">
                  <a:txBody>
                    <a:bodyPr/>
                    <a:lstStyle/>
                    <a:p>
                      <a:endParaRPr lang="hr-HR"/>
                    </a:p>
                  </a:txBody>
                  <a:tcPr/>
                </a:tc>
                <a:tc vMerge="1">
                  <a:txBody>
                    <a:bodyPr/>
                    <a:lstStyle/>
                    <a:p>
                      <a:endParaRPr lang="hr-HR"/>
                    </a:p>
                  </a:txBody>
                  <a:tcPr/>
                </a:tc>
                <a:tc gridSpan="2">
                  <a:txBody>
                    <a:bodyPr/>
                    <a:lstStyle/>
                    <a:p>
                      <a:pPr algn="ctr" fontAlgn="ctr"/>
                      <a:r>
                        <a:rPr lang="hr-HR" sz="1100" b="1" i="0" u="none" strike="noStrike" dirty="0">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c>
                  <a:txBody>
                    <a:bodyPr/>
                    <a:lstStyle/>
                    <a:p>
                      <a:pPr algn="ctr" fontAlgn="ctr"/>
                      <a:r>
                        <a:rPr lang="hr-HR" sz="1100" b="1" i="0" u="none" strike="noStrike">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r h="238678">
                <a:tc vMerge="1">
                  <a:txBody>
                    <a:bodyPr/>
                    <a:lstStyle/>
                    <a:p>
                      <a:endParaRPr lang="hr-HR"/>
                    </a:p>
                  </a:txBody>
                  <a:tcPr/>
                </a:tc>
                <a:tc vMerge="1">
                  <a:txBody>
                    <a:bodyPr/>
                    <a:lstStyle/>
                    <a:p>
                      <a:endParaRPr lang="hr-HR"/>
                    </a:p>
                  </a:txBody>
                  <a:tcPr/>
                </a:tc>
                <a:tc vMerge="1">
                  <a:txBody>
                    <a:bodyPr/>
                    <a:lstStyle/>
                    <a:p>
                      <a:endParaRPr lang="hr-HR"/>
                    </a:p>
                  </a:txBody>
                  <a:tcPr/>
                </a:tc>
                <a:tc gridSpan="2">
                  <a:txBody>
                    <a:bodyPr/>
                    <a:lstStyle/>
                    <a:p>
                      <a:pPr algn="ctr" fontAlgn="ctr"/>
                      <a:r>
                        <a:rPr lang="hr-HR" sz="1100" b="1" i="0" u="none" strike="noStrike" dirty="0">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c>
                  <a:txBody>
                    <a:bodyPr/>
                    <a:lstStyle/>
                    <a:p>
                      <a:pPr algn="ctr" fontAlgn="ctr"/>
                      <a:r>
                        <a:rPr lang="hr-HR" sz="1100" b="1" i="0" u="none" strike="noStrike" dirty="0">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r h="176847">
                <a:tc vMerge="1">
                  <a:txBody>
                    <a:bodyPr/>
                    <a:lstStyle/>
                    <a:p>
                      <a:endParaRPr lang="hr-HR"/>
                    </a:p>
                  </a:txBody>
                  <a:tcPr/>
                </a:tc>
                <a:tc vMerge="1">
                  <a:txBody>
                    <a:bodyPr/>
                    <a:lstStyle/>
                    <a:p>
                      <a:endParaRPr lang="hr-HR"/>
                    </a:p>
                  </a:txBody>
                  <a:tcPr/>
                </a:tc>
                <a:tc rowSpan="3">
                  <a:txBody>
                    <a:bodyPr/>
                    <a:lstStyle/>
                    <a:p>
                      <a:pPr algn="ctr" fontAlgn="ctr"/>
                      <a:r>
                        <a:rPr lang="hr-HR" sz="1100" b="1" i="0" u="none" strike="noStrike" dirty="0">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gridSpan="2">
                  <a:txBody>
                    <a:bodyPr/>
                    <a:lstStyle/>
                    <a:p>
                      <a:pPr algn="ctr" fontAlgn="ctr"/>
                      <a:r>
                        <a:rPr lang="hr-HR" sz="1100" b="1" i="0" u="none" strike="noStrike">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c>
                  <a:txBody>
                    <a:bodyPr/>
                    <a:lstStyle/>
                    <a:p>
                      <a:pPr algn="ctr" fontAlgn="ctr"/>
                      <a:r>
                        <a:rPr lang="hr-HR" sz="1100" b="1" i="0" u="none" strike="noStrike">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r h="176847">
                <a:tc vMerge="1">
                  <a:txBody>
                    <a:bodyPr/>
                    <a:lstStyle/>
                    <a:p>
                      <a:endParaRPr lang="hr-HR"/>
                    </a:p>
                  </a:txBody>
                  <a:tcPr/>
                </a:tc>
                <a:tc vMerge="1">
                  <a:txBody>
                    <a:bodyPr/>
                    <a:lstStyle/>
                    <a:p>
                      <a:endParaRPr lang="hr-HR"/>
                    </a:p>
                  </a:txBody>
                  <a:tcPr/>
                </a:tc>
                <a:tc vMerge="1">
                  <a:txBody>
                    <a:bodyPr/>
                    <a:lstStyle/>
                    <a:p>
                      <a:endParaRPr lang="hr-HR"/>
                    </a:p>
                  </a:txBody>
                  <a:tcPr/>
                </a:tc>
                <a:tc gridSpan="2">
                  <a:txBody>
                    <a:bodyPr/>
                    <a:lstStyle/>
                    <a:p>
                      <a:pPr algn="ctr" fontAlgn="ctr"/>
                      <a:r>
                        <a:rPr lang="hr-HR" sz="1100" b="1" i="0" u="none" strike="noStrike">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c>
                  <a:txBody>
                    <a:bodyPr/>
                    <a:lstStyle/>
                    <a:p>
                      <a:pPr algn="ctr" fontAlgn="ctr"/>
                      <a:r>
                        <a:rPr lang="hr-HR" sz="1100" b="1" i="0" u="none" strike="noStrike">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r h="176847">
                <a:tc vMerge="1">
                  <a:txBody>
                    <a:bodyPr/>
                    <a:lstStyle/>
                    <a:p>
                      <a:endParaRPr lang="hr-HR"/>
                    </a:p>
                  </a:txBody>
                  <a:tcPr/>
                </a:tc>
                <a:tc vMerge="1">
                  <a:txBody>
                    <a:bodyPr/>
                    <a:lstStyle/>
                    <a:p>
                      <a:endParaRPr lang="hr-HR"/>
                    </a:p>
                  </a:txBody>
                  <a:tcPr/>
                </a:tc>
                <a:tc vMerge="1">
                  <a:txBody>
                    <a:bodyPr/>
                    <a:lstStyle/>
                    <a:p>
                      <a:endParaRPr lang="hr-HR"/>
                    </a:p>
                  </a:txBody>
                  <a:tcPr/>
                </a:tc>
                <a:tc gridSpan="2">
                  <a:txBody>
                    <a:bodyPr/>
                    <a:lstStyle/>
                    <a:p>
                      <a:pPr algn="ctr" fontAlgn="ctr"/>
                      <a:r>
                        <a:rPr lang="hr-HR" sz="1100" b="1" i="0" u="none" strike="noStrike">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c hMerge="1">
                  <a:txBody>
                    <a:bodyPr/>
                    <a:lstStyle/>
                    <a:p>
                      <a:endParaRPr lang="hr-HR"/>
                    </a:p>
                  </a:txBody>
                  <a:tcPr/>
                </a:tc>
                <a:tc>
                  <a:txBody>
                    <a:bodyPr/>
                    <a:lstStyle/>
                    <a:p>
                      <a:pPr algn="ctr" fontAlgn="ctr"/>
                      <a:r>
                        <a:rPr lang="hr-HR" sz="1100" b="1" i="0" u="none" strike="noStrike" dirty="0">
                          <a:solidFill>
                            <a:srgbClr val="000000"/>
                          </a:solidFill>
                          <a:latin typeface="Times New Roman"/>
                        </a:rPr>
                        <a:t> </a:t>
                      </a:r>
                    </a:p>
                  </a:txBody>
                  <a:tcPr marL="9235" marR="9235" marT="92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bl>
          </a:graphicData>
        </a:graphic>
      </p:graphicFrame>
      <p:sp>
        <p:nvSpPr>
          <p:cNvPr id="5181" name="Rectangle 1"/>
          <p:cNvSpPr>
            <a:spLocks noChangeArrowheads="1"/>
          </p:cNvSpPr>
          <p:nvPr/>
        </p:nvSpPr>
        <p:spPr bwMode="auto">
          <a:xfrm>
            <a:off x="495300" y="836613"/>
            <a:ext cx="7920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hr-HR" altLang="en-US" sz="1200" b="1" i="1">
                <a:solidFill>
                  <a:srgbClr val="002060"/>
                </a:solidFill>
                <a:latin typeface="Times New Roman" pitchFamily="18" charset="0"/>
                <a:cs typeface="Times New Roman" pitchFamily="18" charset="0"/>
              </a:rPr>
              <a:t>4. OPIS LAG-a </a:t>
            </a:r>
          </a:p>
          <a:p>
            <a:pPr eaLnBrk="1" hangingPunct="1"/>
            <a:r>
              <a:rPr lang="hr-HR" altLang="en-US" sz="1200" b="1" i="1">
                <a:solidFill>
                  <a:srgbClr val="002060"/>
                </a:solidFill>
                <a:latin typeface="Times New Roman" pitchFamily="18" charset="0"/>
                <a:cs typeface="Times New Roman" pitchFamily="18" charset="0"/>
              </a:rPr>
              <a:t>* ovu tablicu je moguće isprintati u excel formatu te priložiti uz prijavni obrazac </a:t>
            </a:r>
            <a:endParaRPr lang="hr-HR" altLang="en-US">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8" descr="AP-templat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Subtitle 2"/>
          <p:cNvSpPr txBox="1">
            <a:spLocks/>
          </p:cNvSpPr>
          <p:nvPr/>
        </p:nvSpPr>
        <p:spPr bwMode="auto">
          <a:xfrm>
            <a:off x="250825" y="1447800"/>
            <a:ext cx="835977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endParaRPr lang="hr-HR" altLang="en-US" sz="2400">
              <a:solidFill>
                <a:srgbClr val="FF0000"/>
              </a:solidFill>
            </a:endParaRPr>
          </a:p>
          <a:p>
            <a:pPr>
              <a:lnSpc>
                <a:spcPct val="150000"/>
              </a:lnSpc>
            </a:pPr>
            <a:endParaRPr lang="hr-HR" altLang="en-US" sz="2400">
              <a:solidFill>
                <a:srgbClr val="FF0000"/>
              </a:solidFill>
            </a:endParaRPr>
          </a:p>
        </p:txBody>
      </p:sp>
      <p:sp>
        <p:nvSpPr>
          <p:cNvPr id="5" name="Content Placeholder 2"/>
          <p:cNvSpPr txBox="1">
            <a:spLocks/>
          </p:cNvSpPr>
          <p:nvPr/>
        </p:nvSpPr>
        <p:spPr>
          <a:xfrm>
            <a:off x="457200" y="1412875"/>
            <a:ext cx="8229600" cy="4945063"/>
          </a:xfrm>
          <a:prstGeom prst="rect">
            <a:avLst/>
          </a:prstGeom>
        </p:spPr>
        <p:txBody>
          <a:bodyPr/>
          <a:lstStyle/>
          <a:p>
            <a:pPr eaLnBrk="0" hangingPunct="0">
              <a:defRPr/>
            </a:pPr>
            <a:endParaRPr lang="hr-HR" sz="3000" dirty="0">
              <a:solidFill>
                <a:schemeClr val="accent6">
                  <a:lumMod val="75000"/>
                </a:schemeClr>
              </a:solidFill>
              <a:cs typeface="+mn-cs"/>
            </a:endParaRPr>
          </a:p>
        </p:txBody>
      </p:sp>
      <p:sp>
        <p:nvSpPr>
          <p:cNvPr id="6149" name="Rectangle 1"/>
          <p:cNvSpPr>
            <a:spLocks noChangeArrowheads="1"/>
          </p:cNvSpPr>
          <p:nvPr/>
        </p:nvSpPr>
        <p:spPr bwMode="auto">
          <a:xfrm>
            <a:off x="250825" y="981075"/>
            <a:ext cx="7921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hr-HR" altLang="en-US" sz="1200" b="1" i="1">
                <a:solidFill>
                  <a:srgbClr val="002060"/>
                </a:solidFill>
                <a:ea typeface="Times New Roman" pitchFamily="18" charset="0"/>
              </a:rPr>
              <a:t>5. STRUKTURA LAG-a</a:t>
            </a:r>
            <a:endParaRPr lang="hr-HR" altLang="en-US">
              <a:solidFill>
                <a:srgbClr val="002060"/>
              </a:solidFill>
              <a:ea typeface="Times New Roman" pitchFamily="18" charset="0"/>
            </a:endParaRPr>
          </a:p>
        </p:txBody>
      </p:sp>
      <p:graphicFrame>
        <p:nvGraphicFramePr>
          <p:cNvPr id="6" name="Table 5"/>
          <p:cNvGraphicFramePr>
            <a:graphicFrameLocks noGrp="1"/>
          </p:cNvGraphicFramePr>
          <p:nvPr/>
        </p:nvGraphicFramePr>
        <p:xfrm>
          <a:off x="395288" y="1484313"/>
          <a:ext cx="7129461" cy="5113335"/>
        </p:xfrm>
        <a:graphic>
          <a:graphicData uri="http://schemas.openxmlformats.org/drawingml/2006/table">
            <a:tbl>
              <a:tblPr/>
              <a:tblGrid>
                <a:gridCol w="429751"/>
                <a:gridCol w="2938469"/>
                <a:gridCol w="3761241"/>
              </a:tblGrid>
              <a:tr h="1147566">
                <a:tc>
                  <a:txBody>
                    <a:bodyPr/>
                    <a:lstStyle/>
                    <a:p>
                      <a:pPr algn="ctr" fontAlgn="ctr"/>
                      <a:r>
                        <a:rPr lang="hr-HR" sz="800" b="0" i="0" u="none" strike="noStrike" dirty="0">
                          <a:solidFill>
                            <a:srgbClr val="000000"/>
                          </a:solidFill>
                          <a:latin typeface="Times New Roman"/>
                        </a:rPr>
                        <a:t>5.1.</a:t>
                      </a: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hr-HR" sz="1000" b="0" i="0" u="none" strike="noStrike" dirty="0">
                          <a:solidFill>
                            <a:srgbClr val="000000"/>
                          </a:solidFill>
                          <a:latin typeface="Times New Roman"/>
                        </a:rPr>
                        <a:t>Mjesto i datum osnivanja </a:t>
                      </a:r>
                      <a:r>
                        <a:rPr lang="hr-HR" sz="1000" b="0" i="0" u="none" strike="noStrike" dirty="0" smtClean="0">
                          <a:solidFill>
                            <a:srgbClr val="000000"/>
                          </a:solidFill>
                          <a:latin typeface="Times New Roman"/>
                        </a:rPr>
                        <a:t>LAG-a</a:t>
                      </a:r>
                    </a:p>
                    <a:p>
                      <a:pPr marL="0" marR="0" indent="0" algn="just" defTabSz="914320" rtl="0" eaLnBrk="1" fontAlgn="ctr" latinLnBrk="0" hangingPunct="1">
                        <a:lnSpc>
                          <a:spcPct val="100000"/>
                        </a:lnSpc>
                        <a:spcBef>
                          <a:spcPts val="0"/>
                        </a:spcBef>
                        <a:spcAft>
                          <a:spcPts val="0"/>
                        </a:spcAft>
                        <a:buClrTx/>
                        <a:buSzTx/>
                        <a:buFontTx/>
                        <a:buNone/>
                        <a:tabLst/>
                        <a:defRPr/>
                      </a:pPr>
                      <a:endParaRPr lang="hr-HR" sz="1000" b="1" i="0" u="none" strike="noStrike" dirty="0" smtClean="0">
                        <a:solidFill>
                          <a:srgbClr val="002060"/>
                        </a:solidFill>
                        <a:latin typeface="Times New Roman"/>
                      </a:endParaRPr>
                    </a:p>
                    <a:p>
                      <a:pPr marL="0" marR="0" indent="0" algn="just" defTabSz="914320" rtl="0" eaLnBrk="1" fontAlgn="ctr" latinLnBrk="0" hangingPunct="1">
                        <a:lnSpc>
                          <a:spcPct val="100000"/>
                        </a:lnSpc>
                        <a:spcBef>
                          <a:spcPts val="0"/>
                        </a:spcBef>
                        <a:spcAft>
                          <a:spcPts val="0"/>
                        </a:spcAft>
                        <a:buClrTx/>
                        <a:buSzTx/>
                        <a:buFontTx/>
                        <a:buNone/>
                        <a:tabLst/>
                        <a:defRPr/>
                      </a:pPr>
                      <a:r>
                        <a:rPr lang="hr-HR" sz="1000" b="1" i="0" u="none" strike="noStrike" dirty="0" smtClean="0">
                          <a:solidFill>
                            <a:srgbClr val="002060"/>
                          </a:solidFill>
                          <a:latin typeface="Times New Roman"/>
                        </a:rPr>
                        <a:t>iz dokumentacija predane pri registraciji udruge  (mjesto i datum osnivačke skupštine)</a:t>
                      </a:r>
                    </a:p>
                    <a:p>
                      <a:pPr algn="just" fontAlgn="ctr"/>
                      <a:endParaRPr lang="hr-HR" sz="1000" b="0" i="0" u="none" strike="noStrike" dirty="0">
                        <a:solidFill>
                          <a:srgbClr val="000000"/>
                        </a:solidFill>
                        <a:latin typeface="Times New Roman"/>
                      </a:endParaRP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6">
                  <a:txBody>
                    <a:bodyPr/>
                    <a:lstStyle/>
                    <a:p>
                      <a:pPr algn="ctr" fontAlgn="ctr"/>
                      <a:endParaRPr lang="hr-HR" sz="1400" b="1" i="0" u="none" strike="noStrike" dirty="0">
                        <a:solidFill>
                          <a:srgbClr val="002060"/>
                        </a:solidFill>
                        <a:latin typeface="Times New Roman"/>
                      </a:endParaRP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r h="958256">
                <a:tc>
                  <a:txBody>
                    <a:bodyPr/>
                    <a:lstStyle/>
                    <a:p>
                      <a:pPr algn="ctr" fontAlgn="ctr"/>
                      <a:r>
                        <a:rPr lang="hr-HR" sz="800" b="0" i="0" u="none" strike="noStrike">
                          <a:solidFill>
                            <a:srgbClr val="000000"/>
                          </a:solidFill>
                          <a:latin typeface="Times New Roman"/>
                        </a:rPr>
                        <a:t>5.2.</a:t>
                      </a: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just" defTabSz="914320" rtl="0" eaLnBrk="1" fontAlgn="ctr" latinLnBrk="0" hangingPunct="1">
                        <a:lnSpc>
                          <a:spcPct val="100000"/>
                        </a:lnSpc>
                        <a:spcBef>
                          <a:spcPts val="0"/>
                        </a:spcBef>
                        <a:spcAft>
                          <a:spcPts val="0"/>
                        </a:spcAft>
                        <a:buClrTx/>
                        <a:buSzTx/>
                        <a:buFontTx/>
                        <a:buNone/>
                        <a:tabLst/>
                        <a:defRPr/>
                      </a:pPr>
                      <a:r>
                        <a:rPr lang="hr-HR" sz="1000" b="0" i="0" u="none" strike="noStrike" dirty="0">
                          <a:solidFill>
                            <a:srgbClr val="000000"/>
                          </a:solidFill>
                          <a:latin typeface="Times New Roman"/>
                        </a:rPr>
                        <a:t>Broj osnivača LAG-a </a:t>
                      </a:r>
                      <a:r>
                        <a:rPr lang="hr-HR" sz="1000" b="0" i="0" u="none" strike="noStrike" dirty="0" smtClean="0">
                          <a:solidFill>
                            <a:srgbClr val="000000"/>
                          </a:solidFill>
                          <a:latin typeface="Times New Roman"/>
                        </a:rPr>
                        <a:t> </a:t>
                      </a:r>
                    </a:p>
                    <a:p>
                      <a:pPr marL="0" marR="0" indent="0" algn="just" defTabSz="914320" rtl="0" eaLnBrk="1" fontAlgn="ctr" latinLnBrk="0" hangingPunct="1">
                        <a:lnSpc>
                          <a:spcPct val="100000"/>
                        </a:lnSpc>
                        <a:spcBef>
                          <a:spcPts val="0"/>
                        </a:spcBef>
                        <a:spcAft>
                          <a:spcPts val="0"/>
                        </a:spcAft>
                        <a:buClrTx/>
                        <a:buSzTx/>
                        <a:buFontTx/>
                        <a:buNone/>
                        <a:tabLst/>
                        <a:defRPr/>
                      </a:pPr>
                      <a:endParaRPr lang="hr-HR" sz="1000" b="0" i="0" u="none" strike="noStrike" dirty="0" smtClean="0">
                        <a:solidFill>
                          <a:srgbClr val="000000"/>
                        </a:solidFill>
                        <a:latin typeface="Times New Roman"/>
                      </a:endParaRPr>
                    </a:p>
                    <a:p>
                      <a:pPr marL="0" marR="0" indent="0" algn="just" defTabSz="914320" rtl="0" eaLnBrk="1" fontAlgn="ctr" latinLnBrk="0" hangingPunct="1">
                        <a:lnSpc>
                          <a:spcPct val="100000"/>
                        </a:lnSpc>
                        <a:spcBef>
                          <a:spcPts val="0"/>
                        </a:spcBef>
                        <a:spcAft>
                          <a:spcPts val="0"/>
                        </a:spcAft>
                        <a:buClrTx/>
                        <a:buSzTx/>
                        <a:buFontTx/>
                        <a:buNone/>
                        <a:tabLst/>
                        <a:defRPr/>
                      </a:pPr>
                      <a:r>
                        <a:rPr lang="hr-HR" sz="1000" b="1" i="0" u="none" strike="noStrike" dirty="0" smtClean="0">
                          <a:solidFill>
                            <a:srgbClr val="002060"/>
                          </a:solidFill>
                          <a:latin typeface="Times New Roman"/>
                        </a:rPr>
                        <a:t>broj osnivača koji je predan prilikom registracije LAG-a) iz dokumentacija predane pri registraciji udruge </a:t>
                      </a:r>
                      <a:endParaRPr lang="hr-HR" sz="1000" b="1" i="0" u="none" strike="noStrike" dirty="0">
                        <a:solidFill>
                          <a:srgbClr val="002060"/>
                        </a:solidFill>
                        <a:latin typeface="Times New Roman"/>
                      </a:endParaRP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marL="0" marR="0" indent="0" algn="ctr" defTabSz="914320" rtl="0" eaLnBrk="1" fontAlgn="ctr" latinLnBrk="0" hangingPunct="1">
                        <a:lnSpc>
                          <a:spcPct val="100000"/>
                        </a:lnSpc>
                        <a:spcBef>
                          <a:spcPts val="0"/>
                        </a:spcBef>
                        <a:spcAft>
                          <a:spcPts val="0"/>
                        </a:spcAft>
                        <a:buClrTx/>
                        <a:buSzTx/>
                        <a:buFontTx/>
                        <a:buNone/>
                        <a:tabLst/>
                        <a:defRPr/>
                      </a:pPr>
                      <a:endParaRPr lang="hr-HR" sz="1400" b="1" i="0" u="none" strike="noStrike" dirty="0">
                        <a:solidFill>
                          <a:srgbClr val="000000"/>
                        </a:solidFill>
                        <a:latin typeface="Times New Roman"/>
                      </a:endParaRPr>
                    </a:p>
                  </a:txBody>
                  <a:tcPr marL="9427" marR="9427" marT="94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r h="768947">
                <a:tc>
                  <a:txBody>
                    <a:bodyPr/>
                    <a:lstStyle/>
                    <a:p>
                      <a:pPr algn="ctr" fontAlgn="ctr"/>
                      <a:r>
                        <a:rPr lang="hr-HR" sz="800" b="0" i="0" u="none" strike="noStrike">
                          <a:solidFill>
                            <a:srgbClr val="000000"/>
                          </a:solidFill>
                          <a:latin typeface="Times New Roman"/>
                        </a:rPr>
                        <a:t>5.3.</a:t>
                      </a: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just" defTabSz="914320" rtl="0" eaLnBrk="1" fontAlgn="ctr" latinLnBrk="0" hangingPunct="1">
                        <a:lnSpc>
                          <a:spcPct val="100000"/>
                        </a:lnSpc>
                        <a:spcBef>
                          <a:spcPts val="0"/>
                        </a:spcBef>
                        <a:spcAft>
                          <a:spcPts val="0"/>
                        </a:spcAft>
                        <a:buClrTx/>
                        <a:buSzTx/>
                        <a:buFontTx/>
                        <a:buNone/>
                        <a:tabLst/>
                        <a:defRPr/>
                      </a:pPr>
                      <a:r>
                        <a:rPr lang="hr-HR" sz="1000" b="0" i="0" u="none" strike="noStrike" dirty="0">
                          <a:solidFill>
                            <a:srgbClr val="000000"/>
                          </a:solidFill>
                          <a:latin typeface="Times New Roman"/>
                        </a:rPr>
                        <a:t>Broj članova LAG-a </a:t>
                      </a:r>
                      <a:r>
                        <a:rPr lang="hr-HR" sz="1000" b="0" i="0" u="none" strike="noStrike" dirty="0" smtClean="0">
                          <a:solidFill>
                            <a:srgbClr val="000000"/>
                          </a:solidFill>
                          <a:latin typeface="Times New Roman"/>
                        </a:rPr>
                        <a:t> </a:t>
                      </a:r>
                    </a:p>
                    <a:p>
                      <a:pPr marL="0" marR="0" indent="0" algn="just" defTabSz="914320" rtl="0" eaLnBrk="1" fontAlgn="ctr" latinLnBrk="0" hangingPunct="1">
                        <a:lnSpc>
                          <a:spcPct val="100000"/>
                        </a:lnSpc>
                        <a:spcBef>
                          <a:spcPts val="0"/>
                        </a:spcBef>
                        <a:spcAft>
                          <a:spcPts val="0"/>
                        </a:spcAft>
                        <a:buClrTx/>
                        <a:buSzTx/>
                        <a:buFontTx/>
                        <a:buNone/>
                        <a:tabLst/>
                        <a:defRPr/>
                      </a:pPr>
                      <a:endParaRPr lang="hr-HR" sz="1000" b="0" i="0" u="none" strike="noStrike" dirty="0" smtClean="0">
                        <a:solidFill>
                          <a:srgbClr val="000000"/>
                        </a:solidFill>
                        <a:latin typeface="Times New Roman"/>
                      </a:endParaRPr>
                    </a:p>
                    <a:p>
                      <a:pPr marL="0" marR="0" indent="0" algn="just" defTabSz="914320" rtl="0" eaLnBrk="1" fontAlgn="ctr" latinLnBrk="0" hangingPunct="1">
                        <a:lnSpc>
                          <a:spcPct val="100000"/>
                        </a:lnSpc>
                        <a:spcBef>
                          <a:spcPts val="0"/>
                        </a:spcBef>
                        <a:spcAft>
                          <a:spcPts val="0"/>
                        </a:spcAft>
                        <a:buClrTx/>
                        <a:buSzTx/>
                        <a:buFontTx/>
                        <a:buNone/>
                        <a:tabLst/>
                        <a:defRPr/>
                      </a:pPr>
                      <a:r>
                        <a:rPr lang="hr-HR" sz="1000" b="0" i="0" u="none" strike="noStrike" baseline="0" dirty="0" smtClean="0">
                          <a:solidFill>
                            <a:srgbClr val="FF0000"/>
                          </a:solidFill>
                          <a:latin typeface="Times New Roman"/>
                        </a:rPr>
                        <a:t> </a:t>
                      </a:r>
                      <a:r>
                        <a:rPr lang="hr-HR" sz="1000" b="1" i="0" u="none" strike="noStrike" baseline="0" dirty="0" smtClean="0">
                          <a:solidFill>
                            <a:srgbClr val="002060"/>
                          </a:solidFill>
                          <a:latin typeface="Times New Roman"/>
                        </a:rPr>
                        <a:t>u t</a:t>
                      </a:r>
                      <a:r>
                        <a:rPr lang="hr-HR" sz="1000" b="1" i="0" u="none" strike="noStrike" dirty="0" smtClean="0">
                          <a:solidFill>
                            <a:srgbClr val="002060"/>
                          </a:solidFill>
                          <a:latin typeface="Times New Roman"/>
                        </a:rPr>
                        <a:t>renutku slanja prijave na natječaj</a:t>
                      </a:r>
                    </a:p>
                    <a:p>
                      <a:pPr marL="0" marR="0" indent="0" algn="just" defTabSz="914320" rtl="0" eaLnBrk="1" fontAlgn="ctr" latinLnBrk="0" hangingPunct="1">
                        <a:lnSpc>
                          <a:spcPct val="100000"/>
                        </a:lnSpc>
                        <a:spcBef>
                          <a:spcPts val="0"/>
                        </a:spcBef>
                        <a:spcAft>
                          <a:spcPts val="0"/>
                        </a:spcAft>
                        <a:buClrTx/>
                        <a:buSzTx/>
                        <a:buFontTx/>
                        <a:buNone/>
                        <a:tabLst/>
                        <a:defRPr/>
                      </a:pPr>
                      <a:endParaRPr lang="hr-HR" sz="1000" b="1" i="0" u="none" strike="noStrike" dirty="0">
                        <a:solidFill>
                          <a:srgbClr val="002060"/>
                        </a:solidFill>
                        <a:latin typeface="Times New Roman"/>
                      </a:endParaRP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marL="0" marR="0" indent="0" algn="ctr" defTabSz="914320" rtl="0" eaLnBrk="1" fontAlgn="ctr" latinLnBrk="0" hangingPunct="1">
                        <a:lnSpc>
                          <a:spcPct val="100000"/>
                        </a:lnSpc>
                        <a:spcBef>
                          <a:spcPts val="0"/>
                        </a:spcBef>
                        <a:spcAft>
                          <a:spcPts val="0"/>
                        </a:spcAft>
                        <a:buClrTx/>
                        <a:buSzTx/>
                        <a:buFontTx/>
                        <a:buNone/>
                        <a:tabLst/>
                        <a:defRPr/>
                      </a:pPr>
                      <a:endParaRPr lang="hr-HR" sz="1400" b="1" i="0" u="none" strike="noStrike" dirty="0">
                        <a:solidFill>
                          <a:srgbClr val="000000"/>
                        </a:solidFill>
                        <a:latin typeface="Times New Roman"/>
                      </a:endParaRPr>
                    </a:p>
                  </a:txBody>
                  <a:tcPr marL="9427" marR="9427" marT="94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r h="700672">
                <a:tc>
                  <a:txBody>
                    <a:bodyPr/>
                    <a:lstStyle/>
                    <a:p>
                      <a:pPr algn="ctr" fontAlgn="ctr"/>
                      <a:r>
                        <a:rPr lang="hr-HR" sz="800" b="0" i="0" u="none" strike="noStrike">
                          <a:solidFill>
                            <a:srgbClr val="000000"/>
                          </a:solidFill>
                          <a:latin typeface="Times New Roman"/>
                        </a:rPr>
                        <a:t>5.4.</a:t>
                      </a: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hr-HR" sz="1000" b="0" i="0" u="none" strike="noStrike" dirty="0">
                          <a:solidFill>
                            <a:srgbClr val="000000"/>
                          </a:solidFill>
                          <a:latin typeface="Times New Roman"/>
                        </a:rPr>
                        <a:t>Broj članova LAG-a iz javnog sektora </a:t>
                      </a:r>
                      <a:endParaRPr lang="hr-HR" sz="1000" b="0" i="0" u="none" strike="noStrike" dirty="0" smtClean="0">
                        <a:solidFill>
                          <a:srgbClr val="000000"/>
                        </a:solidFill>
                        <a:latin typeface="Times New Roman"/>
                      </a:endParaRPr>
                    </a:p>
                    <a:p>
                      <a:pPr algn="just" fontAlgn="ctr"/>
                      <a:endParaRPr lang="hr-HR" sz="1000" b="0" i="0" u="none" strike="noStrike" dirty="0" smtClean="0">
                        <a:solidFill>
                          <a:srgbClr val="000000"/>
                        </a:solidFill>
                        <a:latin typeface="Times New Roman"/>
                      </a:endParaRPr>
                    </a:p>
                    <a:p>
                      <a:pPr marL="0" marR="0" indent="0" algn="just" defTabSz="914320" rtl="0" eaLnBrk="1" fontAlgn="ctr" latinLnBrk="0" hangingPunct="1">
                        <a:lnSpc>
                          <a:spcPct val="100000"/>
                        </a:lnSpc>
                        <a:spcBef>
                          <a:spcPts val="0"/>
                        </a:spcBef>
                        <a:spcAft>
                          <a:spcPts val="0"/>
                        </a:spcAft>
                        <a:buClrTx/>
                        <a:buSzTx/>
                        <a:buFontTx/>
                        <a:buNone/>
                        <a:tabLst/>
                        <a:defRPr/>
                      </a:pPr>
                      <a:r>
                        <a:rPr lang="pl-PL" sz="1000" b="1" i="0" u="none" strike="noStrike" dirty="0" smtClean="0">
                          <a:solidFill>
                            <a:srgbClr val="002060"/>
                          </a:solidFill>
                          <a:latin typeface="Times New Roman"/>
                        </a:rPr>
                        <a:t>u trenutku slanja prijave na natječaj</a:t>
                      </a:r>
                      <a:endParaRPr lang="hr-HR" sz="1000" b="1" i="0" u="none" strike="noStrike" dirty="0">
                        <a:solidFill>
                          <a:srgbClr val="002060"/>
                        </a:solidFill>
                        <a:latin typeface="Times New Roman"/>
                      </a:endParaRP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marL="0" marR="0" indent="0" algn="ctr" defTabSz="914320" rtl="0" eaLnBrk="1" fontAlgn="ctr" latinLnBrk="0" hangingPunct="1">
                        <a:lnSpc>
                          <a:spcPct val="100000"/>
                        </a:lnSpc>
                        <a:spcBef>
                          <a:spcPts val="0"/>
                        </a:spcBef>
                        <a:spcAft>
                          <a:spcPts val="0"/>
                        </a:spcAft>
                        <a:buClrTx/>
                        <a:buSzTx/>
                        <a:buFontTx/>
                        <a:buNone/>
                        <a:tabLst/>
                        <a:defRPr/>
                      </a:pPr>
                      <a:endParaRPr lang="hr-HR" sz="1400" b="1" i="0" u="none" strike="noStrike" dirty="0">
                        <a:solidFill>
                          <a:srgbClr val="000000"/>
                        </a:solidFill>
                        <a:latin typeface="Times New Roman"/>
                      </a:endParaRPr>
                    </a:p>
                  </a:txBody>
                  <a:tcPr marL="9427" marR="9427" marT="94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r h="768947">
                <a:tc>
                  <a:txBody>
                    <a:bodyPr/>
                    <a:lstStyle/>
                    <a:p>
                      <a:pPr algn="ctr" fontAlgn="ctr"/>
                      <a:r>
                        <a:rPr lang="hr-HR" sz="800" b="0" i="0" u="none" strike="noStrike">
                          <a:solidFill>
                            <a:srgbClr val="000000"/>
                          </a:solidFill>
                          <a:latin typeface="Times New Roman"/>
                        </a:rPr>
                        <a:t>5.5.</a:t>
                      </a: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hr-HR" sz="1000" b="0" i="0" u="none" strike="noStrike" dirty="0">
                          <a:solidFill>
                            <a:srgbClr val="000000"/>
                          </a:solidFill>
                          <a:latin typeface="Times New Roman"/>
                        </a:rPr>
                        <a:t>Broj članova LAG-a iz civilnog sektora </a:t>
                      </a:r>
                      <a:endParaRPr lang="hr-HR" sz="1000" b="0" i="0" u="none" strike="noStrike" dirty="0" smtClean="0">
                        <a:solidFill>
                          <a:srgbClr val="000000"/>
                        </a:solidFill>
                        <a:latin typeface="Times New Roman"/>
                      </a:endParaRPr>
                    </a:p>
                    <a:p>
                      <a:pPr algn="just" fontAlgn="ctr"/>
                      <a:endParaRPr lang="hr-HR" sz="1000" b="0" i="0" u="none" strike="noStrike" dirty="0" smtClean="0">
                        <a:solidFill>
                          <a:srgbClr val="000000"/>
                        </a:solidFill>
                        <a:latin typeface="Times New Roman"/>
                      </a:endParaRPr>
                    </a:p>
                    <a:p>
                      <a:pPr marL="0" marR="0" indent="0" algn="just" defTabSz="914320" rtl="0" eaLnBrk="1" fontAlgn="ctr" latinLnBrk="0" hangingPunct="1">
                        <a:lnSpc>
                          <a:spcPct val="100000"/>
                        </a:lnSpc>
                        <a:spcBef>
                          <a:spcPts val="0"/>
                        </a:spcBef>
                        <a:spcAft>
                          <a:spcPts val="0"/>
                        </a:spcAft>
                        <a:buClrTx/>
                        <a:buSzTx/>
                        <a:buFontTx/>
                        <a:buNone/>
                        <a:tabLst/>
                        <a:defRPr/>
                      </a:pPr>
                      <a:r>
                        <a:rPr lang="pl-PL" sz="1000" b="1" i="0" u="none" strike="noStrike" dirty="0" smtClean="0">
                          <a:solidFill>
                            <a:srgbClr val="002060"/>
                          </a:solidFill>
                          <a:latin typeface="Times New Roman"/>
                        </a:rPr>
                        <a:t>u trenutku slanja prijave na natječaj</a:t>
                      </a:r>
                      <a:endParaRPr lang="hr-HR" sz="1000" b="1" i="0" u="none" strike="noStrike" dirty="0" smtClean="0">
                        <a:solidFill>
                          <a:srgbClr val="002060"/>
                        </a:solidFill>
                        <a:latin typeface="Times New Roman"/>
                      </a:endParaRPr>
                    </a:p>
                    <a:p>
                      <a:pPr algn="just" fontAlgn="ctr"/>
                      <a:endParaRPr lang="hr-HR" sz="1000" b="0" i="0" u="none" strike="noStrike" dirty="0">
                        <a:solidFill>
                          <a:srgbClr val="000000"/>
                        </a:solidFill>
                        <a:latin typeface="Times New Roman"/>
                      </a:endParaRP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marL="0" marR="0" indent="0" algn="ctr" defTabSz="914320" rtl="0" eaLnBrk="1" fontAlgn="ctr" latinLnBrk="0" hangingPunct="1">
                        <a:lnSpc>
                          <a:spcPct val="100000"/>
                        </a:lnSpc>
                        <a:spcBef>
                          <a:spcPts val="0"/>
                        </a:spcBef>
                        <a:spcAft>
                          <a:spcPts val="0"/>
                        </a:spcAft>
                        <a:buClrTx/>
                        <a:buSzTx/>
                        <a:buFontTx/>
                        <a:buNone/>
                        <a:tabLst/>
                        <a:defRPr/>
                      </a:pPr>
                      <a:endParaRPr lang="hr-HR" sz="1400" b="1" i="0" u="none" strike="noStrike" dirty="0">
                        <a:solidFill>
                          <a:srgbClr val="000000"/>
                        </a:solidFill>
                        <a:latin typeface="Times New Roman"/>
                      </a:endParaRPr>
                    </a:p>
                  </a:txBody>
                  <a:tcPr marL="9427" marR="9427" marT="94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r h="768947">
                <a:tc>
                  <a:txBody>
                    <a:bodyPr/>
                    <a:lstStyle/>
                    <a:p>
                      <a:pPr algn="ctr" fontAlgn="ctr"/>
                      <a:r>
                        <a:rPr lang="hr-HR" sz="800" b="0" i="0" u="none" strike="noStrike" dirty="0">
                          <a:solidFill>
                            <a:srgbClr val="000000"/>
                          </a:solidFill>
                          <a:latin typeface="Times New Roman"/>
                        </a:rPr>
                        <a:t>5.6.</a:t>
                      </a: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pl-PL" sz="1000" b="0" i="0" u="none" strike="noStrike" dirty="0">
                          <a:solidFill>
                            <a:srgbClr val="000000"/>
                          </a:solidFill>
                          <a:latin typeface="Times New Roman"/>
                        </a:rPr>
                        <a:t>Broj članova LAG-a iz gospodarskog </a:t>
                      </a:r>
                      <a:r>
                        <a:rPr lang="pl-PL" sz="1000" b="0" i="0" u="none" strike="noStrike" dirty="0" smtClean="0">
                          <a:solidFill>
                            <a:srgbClr val="000000"/>
                          </a:solidFill>
                          <a:latin typeface="Times New Roman"/>
                        </a:rPr>
                        <a:t>sektora</a:t>
                      </a:r>
                    </a:p>
                    <a:p>
                      <a:pPr algn="just" fontAlgn="ctr"/>
                      <a:endParaRPr lang="pl-PL" sz="1000" b="0" i="0" u="none" strike="noStrike" dirty="0" smtClean="0">
                        <a:solidFill>
                          <a:srgbClr val="000000"/>
                        </a:solidFill>
                        <a:latin typeface="Times New Roman"/>
                      </a:endParaRPr>
                    </a:p>
                    <a:p>
                      <a:pPr marL="0" marR="0" indent="0" algn="just" defTabSz="914320" rtl="0" eaLnBrk="1" fontAlgn="ctr" latinLnBrk="0" hangingPunct="1">
                        <a:lnSpc>
                          <a:spcPct val="100000"/>
                        </a:lnSpc>
                        <a:spcBef>
                          <a:spcPts val="0"/>
                        </a:spcBef>
                        <a:spcAft>
                          <a:spcPts val="0"/>
                        </a:spcAft>
                        <a:buClrTx/>
                        <a:buSzTx/>
                        <a:buFontTx/>
                        <a:buNone/>
                        <a:tabLst/>
                        <a:defRPr/>
                      </a:pPr>
                      <a:r>
                        <a:rPr lang="pl-PL" sz="1000" b="1" i="0" u="none" strike="noStrike" dirty="0" smtClean="0">
                          <a:solidFill>
                            <a:srgbClr val="002060"/>
                          </a:solidFill>
                          <a:latin typeface="Times New Roman"/>
                        </a:rPr>
                        <a:t>u trenutku slanja prijave na natječaj</a:t>
                      </a:r>
                      <a:endParaRPr lang="hr-HR" sz="1000" b="1" i="0" u="none" strike="noStrike" dirty="0" smtClean="0">
                        <a:solidFill>
                          <a:srgbClr val="002060"/>
                        </a:solidFill>
                        <a:latin typeface="Times New Roman"/>
                      </a:endParaRPr>
                    </a:p>
                    <a:p>
                      <a:pPr algn="just" fontAlgn="ctr"/>
                      <a:endParaRPr lang="pl-PL" sz="1000" b="0" i="0" u="none" strike="noStrike" dirty="0">
                        <a:solidFill>
                          <a:srgbClr val="000000"/>
                        </a:solidFill>
                        <a:latin typeface="Times New Roman"/>
                      </a:endParaRPr>
                    </a:p>
                  </a:txBody>
                  <a:tcPr marL="9428" marR="9428" marT="94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marL="0" marR="0" indent="0" algn="ctr" defTabSz="914320" rtl="0" eaLnBrk="1" fontAlgn="ctr" latinLnBrk="0" hangingPunct="1">
                        <a:lnSpc>
                          <a:spcPct val="100000"/>
                        </a:lnSpc>
                        <a:spcBef>
                          <a:spcPts val="0"/>
                        </a:spcBef>
                        <a:spcAft>
                          <a:spcPts val="0"/>
                        </a:spcAft>
                        <a:buClrTx/>
                        <a:buSzTx/>
                        <a:buFontTx/>
                        <a:buNone/>
                        <a:tabLst/>
                        <a:defRPr/>
                      </a:pPr>
                      <a:endParaRPr lang="hr-HR" sz="1400" b="1" i="0" u="none" strike="noStrike" dirty="0">
                        <a:solidFill>
                          <a:srgbClr val="000000"/>
                        </a:solidFill>
                        <a:latin typeface="Times New Roman"/>
                      </a:endParaRPr>
                    </a:p>
                  </a:txBody>
                  <a:tcPr marL="9427" marR="9427" marT="94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DBE5F1"/>
                      </a:bgClr>
                    </a:patt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8" descr="AP-templat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Subtitle 2"/>
          <p:cNvSpPr txBox="1">
            <a:spLocks/>
          </p:cNvSpPr>
          <p:nvPr/>
        </p:nvSpPr>
        <p:spPr bwMode="auto">
          <a:xfrm>
            <a:off x="762000" y="1447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endParaRPr lang="hr-HR" altLang="en-US" sz="2400">
              <a:solidFill>
                <a:srgbClr val="FF0000"/>
              </a:solidFill>
            </a:endParaRPr>
          </a:p>
          <a:p>
            <a:pPr>
              <a:lnSpc>
                <a:spcPct val="150000"/>
              </a:lnSpc>
            </a:pPr>
            <a:endParaRPr lang="hr-HR" altLang="en-US" sz="2400">
              <a:solidFill>
                <a:srgbClr val="FF0000"/>
              </a:solidFill>
            </a:endParaRPr>
          </a:p>
        </p:txBody>
      </p:sp>
      <p:sp>
        <p:nvSpPr>
          <p:cNvPr id="5" name="Content Placeholder 2"/>
          <p:cNvSpPr txBox="1">
            <a:spLocks/>
          </p:cNvSpPr>
          <p:nvPr/>
        </p:nvSpPr>
        <p:spPr>
          <a:xfrm>
            <a:off x="457200" y="1412875"/>
            <a:ext cx="8229600" cy="4945063"/>
          </a:xfrm>
          <a:prstGeom prst="rect">
            <a:avLst/>
          </a:prstGeom>
        </p:spPr>
        <p:txBody>
          <a:bodyPr/>
          <a:lstStyle/>
          <a:p>
            <a:pPr eaLnBrk="0" hangingPunct="0">
              <a:defRPr/>
            </a:pPr>
            <a:endParaRPr lang="hr-HR" sz="3000" dirty="0">
              <a:solidFill>
                <a:schemeClr val="accent6">
                  <a:lumMod val="75000"/>
                </a:schemeClr>
              </a:solidFill>
              <a:cs typeface="+mn-cs"/>
            </a:endParaRPr>
          </a:p>
        </p:txBody>
      </p:sp>
      <p:sp>
        <p:nvSpPr>
          <p:cNvPr id="7173" name="Rectangle 1"/>
          <p:cNvSpPr>
            <a:spLocks noChangeArrowheads="1"/>
          </p:cNvSpPr>
          <p:nvPr/>
        </p:nvSpPr>
        <p:spPr bwMode="auto">
          <a:xfrm>
            <a:off x="468313" y="908050"/>
            <a:ext cx="22320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hr-HR" altLang="en-US" sz="1200" b="1" i="1">
                <a:solidFill>
                  <a:srgbClr val="002060"/>
                </a:solidFill>
                <a:ea typeface="Times New Roman" pitchFamily="18" charset="0"/>
              </a:rPr>
              <a:t>6. TIJELA LAG-a</a:t>
            </a:r>
            <a:endParaRPr lang="hr-HR" altLang="en-US">
              <a:solidFill>
                <a:srgbClr val="002060"/>
              </a:solidFill>
              <a:ea typeface="Times New Roman" pitchFamily="18" charset="0"/>
            </a:endParaRPr>
          </a:p>
        </p:txBody>
      </p:sp>
      <p:graphicFrame>
        <p:nvGraphicFramePr>
          <p:cNvPr id="7" name="Table 6"/>
          <p:cNvGraphicFramePr>
            <a:graphicFrameLocks noGrp="1"/>
          </p:cNvGraphicFramePr>
          <p:nvPr/>
        </p:nvGraphicFramePr>
        <p:xfrm>
          <a:off x="250825" y="1196975"/>
          <a:ext cx="8642350" cy="5529766"/>
        </p:xfrm>
        <a:graphic>
          <a:graphicData uri="http://schemas.openxmlformats.org/drawingml/2006/table">
            <a:tbl>
              <a:tblPr/>
              <a:tblGrid>
                <a:gridCol w="330200"/>
                <a:gridCol w="1641475"/>
                <a:gridCol w="1644650"/>
                <a:gridCol w="585788"/>
                <a:gridCol w="334962"/>
                <a:gridCol w="1944688"/>
                <a:gridCol w="2160587"/>
              </a:tblGrid>
              <a:tr h="5048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ctr" latinLnBrk="0" hangingPunct="1">
                        <a:lnSpc>
                          <a:spcPct val="100000"/>
                        </a:lnSpc>
                        <a:spcBef>
                          <a:spcPct val="0"/>
                        </a:spcBef>
                        <a:spcAft>
                          <a:spcPct val="0"/>
                        </a:spcAft>
                        <a:buClrTx/>
                        <a:buSzTx/>
                        <a:buFontTx/>
                        <a:buNone/>
                        <a:tabLst/>
                      </a:pPr>
                      <a:r>
                        <a:rPr kumimoji="0" lang="hr-HR" altLang="en-US" sz="1200" b="0" i="0" u="none" strike="noStrike" cap="none" normalizeH="0" baseline="0" smtClean="0">
                          <a:ln>
                            <a:noFill/>
                          </a:ln>
                          <a:solidFill>
                            <a:srgbClr val="000000"/>
                          </a:solidFill>
                          <a:effectLst/>
                          <a:latin typeface="Times New Roman" pitchFamily="18" charset="0"/>
                        </a:rPr>
                        <a:t>6.1.</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gridSpan="4">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t" latinLnBrk="0" hangingPunct="1">
                        <a:lnSpc>
                          <a:spcPct val="100000"/>
                        </a:lnSpc>
                        <a:spcBef>
                          <a:spcPct val="0"/>
                        </a:spcBef>
                        <a:spcAft>
                          <a:spcPct val="0"/>
                        </a:spcAft>
                        <a:buClrTx/>
                        <a:buSzTx/>
                        <a:buFontTx/>
                        <a:buNone/>
                        <a:tabLst/>
                      </a:pPr>
                      <a:r>
                        <a:rPr kumimoji="0" lang="pl-PL" altLang="en-US" sz="1200" b="0" i="0" u="none" strike="noStrike" cap="none" normalizeH="0" baseline="0" smtClean="0">
                          <a:ln>
                            <a:noFill/>
                          </a:ln>
                          <a:solidFill>
                            <a:srgbClr val="000000"/>
                          </a:solidFill>
                          <a:effectLst/>
                          <a:latin typeface="Times New Roman" pitchFamily="18" charset="0"/>
                        </a:rPr>
                        <a:t>Ime i prezime predsjednika LAG-a </a:t>
                      </a:r>
                      <a:br>
                        <a:rPr kumimoji="0" lang="pl-PL" altLang="en-US" sz="1200" b="0" i="0" u="none" strike="noStrike" cap="none" normalizeH="0" baseline="0" smtClean="0">
                          <a:ln>
                            <a:noFill/>
                          </a:ln>
                          <a:solidFill>
                            <a:srgbClr val="000000"/>
                          </a:solidFill>
                          <a:effectLst/>
                          <a:latin typeface="Times New Roman" pitchFamily="18" charset="0"/>
                        </a:rPr>
                      </a:br>
                      <a:r>
                        <a:rPr kumimoji="0" lang="pl-PL" altLang="en-US" sz="1200" b="0" i="0" u="none" strike="noStrike" cap="none" normalizeH="0" baseline="0" smtClean="0">
                          <a:ln>
                            <a:noFill/>
                          </a:ln>
                          <a:solidFill>
                            <a:srgbClr val="000000"/>
                          </a:solidFill>
                          <a:effectLst/>
                          <a:latin typeface="Times New Roman" pitchFamily="18" charset="0"/>
                        </a:rPr>
                        <a:t> (ukoliko je predviđeno Statutom ili nekim drugim dokumentom i ako je različito u odnosu na red 1.4.)</a:t>
                      </a:r>
                    </a:p>
                  </a:txBody>
                  <a:tcPr marL="6306" marR="6306" marT="6306"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t" latinLnBrk="0" hangingPunct="1">
                        <a:lnSpc>
                          <a:spcPct val="100000"/>
                        </a:lnSpc>
                        <a:spcBef>
                          <a:spcPct val="0"/>
                        </a:spcBef>
                        <a:spcAft>
                          <a:spcPct val="0"/>
                        </a:spcAft>
                        <a:buClrTx/>
                        <a:buSzTx/>
                        <a:buFontTx/>
                        <a:buNone/>
                        <a:tabLst/>
                      </a:pPr>
                      <a:r>
                        <a:rPr kumimoji="0" lang="hr-HR" altLang="en-US" sz="1200" b="0" i="0" u="none" strike="noStrike" cap="none" normalizeH="0" baseline="0" smtClean="0">
                          <a:ln>
                            <a:noFill/>
                          </a:ln>
                          <a:solidFill>
                            <a:srgbClr val="000000"/>
                          </a:solidFill>
                          <a:effectLst/>
                          <a:latin typeface="Times New Roman" pitchFamily="18" charset="0"/>
                        </a:rPr>
                        <a:t> </a:t>
                      </a:r>
                    </a:p>
                  </a:txBody>
                  <a:tcPr marL="6306" marR="6306" marT="6306"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pattFill prst="pct10">
                      <a:fgClr>
                        <a:srgbClr val="000000"/>
                      </a:fgClr>
                      <a:bgClr>
                        <a:srgbClr val="DBE5F1"/>
                      </a:bgClr>
                    </a:pattFill>
                  </a:tcPr>
                </a:tc>
                <a:tc hMerge="1">
                  <a:txBody>
                    <a:bodyPr/>
                    <a:lstStyle/>
                    <a:p>
                      <a:endParaRPr lang="en-US"/>
                    </a:p>
                  </a:txBody>
                  <a:tcPr/>
                </a:tc>
              </a:tr>
              <a:tr h="525463">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ctr" latinLnBrk="0" hangingPunct="1">
                        <a:lnSpc>
                          <a:spcPct val="100000"/>
                        </a:lnSpc>
                        <a:spcBef>
                          <a:spcPct val="0"/>
                        </a:spcBef>
                        <a:spcAft>
                          <a:spcPct val="0"/>
                        </a:spcAft>
                        <a:buClrTx/>
                        <a:buSzTx/>
                        <a:buFontTx/>
                        <a:buNone/>
                        <a:tabLst/>
                      </a:pPr>
                      <a:r>
                        <a:rPr kumimoji="0" lang="hr-HR" altLang="en-US" sz="1200" b="0" i="0" u="none" strike="noStrike" cap="none" normalizeH="0" baseline="0" smtClean="0">
                          <a:ln>
                            <a:noFill/>
                          </a:ln>
                          <a:solidFill>
                            <a:srgbClr val="000000"/>
                          </a:solidFill>
                          <a:effectLst/>
                          <a:latin typeface="Times New Roman" pitchFamily="18" charset="0"/>
                        </a:rPr>
                        <a:t>6.2.</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gridSpan="4">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t" latinLnBrk="0" hangingPunct="1">
                        <a:lnSpc>
                          <a:spcPct val="100000"/>
                        </a:lnSpc>
                        <a:spcBef>
                          <a:spcPct val="0"/>
                        </a:spcBef>
                        <a:spcAft>
                          <a:spcPct val="0"/>
                        </a:spcAft>
                        <a:buClrTx/>
                        <a:buSzTx/>
                        <a:buFontTx/>
                        <a:buNone/>
                        <a:tabLst/>
                      </a:pPr>
                      <a:r>
                        <a:rPr kumimoji="0" lang="vi-VN" altLang="en-US" sz="1200" b="0" i="0" u="none" strike="noStrike" cap="none" normalizeH="0" baseline="0" smtClean="0">
                          <a:ln>
                            <a:noFill/>
                          </a:ln>
                          <a:solidFill>
                            <a:srgbClr val="000000"/>
                          </a:solidFill>
                          <a:effectLst/>
                          <a:latin typeface="Times New Roman" pitchFamily="18" charset="0"/>
                        </a:rPr>
                        <a:t>Ime i prezime voditelja LAG-a (ukoliko je predviđeno </a:t>
                      </a:r>
                      <a:r>
                        <a:rPr kumimoji="0" lang="hr-HR" altLang="en-US" sz="1200" b="0" i="0" u="none" strike="noStrike" cap="none" normalizeH="0" baseline="0" smtClean="0">
                          <a:ln>
                            <a:noFill/>
                          </a:ln>
                          <a:solidFill>
                            <a:srgbClr val="000000"/>
                          </a:solidFill>
                          <a:effectLst/>
                          <a:latin typeface="Times New Roman" pitchFamily="18" charset="0"/>
                        </a:rPr>
                        <a:t>  </a:t>
                      </a:r>
                      <a:r>
                        <a:rPr kumimoji="0" lang="vi-VN" altLang="en-US" sz="1200" b="0" i="0" u="none" strike="noStrike" cap="none" normalizeH="0" baseline="0" smtClean="0">
                          <a:ln>
                            <a:noFill/>
                          </a:ln>
                          <a:solidFill>
                            <a:srgbClr val="000000"/>
                          </a:solidFill>
                          <a:effectLst/>
                          <a:latin typeface="Times New Roman" pitchFamily="18" charset="0"/>
                        </a:rPr>
                        <a:t>Statutom ili nekim drugim dokumentom i ako je različito u odnosu na redove 1.4. i 6.1.)</a:t>
                      </a:r>
                    </a:p>
                  </a:txBody>
                  <a:tcPr marL="6306" marR="6306" marT="6306"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t" latinLnBrk="0" hangingPunct="1">
                        <a:lnSpc>
                          <a:spcPct val="100000"/>
                        </a:lnSpc>
                        <a:spcBef>
                          <a:spcPct val="0"/>
                        </a:spcBef>
                        <a:spcAft>
                          <a:spcPct val="0"/>
                        </a:spcAft>
                        <a:buClrTx/>
                        <a:buSzTx/>
                        <a:buFontTx/>
                        <a:buNone/>
                        <a:tabLst/>
                      </a:pPr>
                      <a:r>
                        <a:rPr kumimoji="0" lang="hr-HR" altLang="en-US" sz="1200" b="0" i="0" u="none" strike="noStrike" cap="none" normalizeH="0" baseline="0" smtClean="0">
                          <a:ln>
                            <a:noFill/>
                          </a:ln>
                          <a:solidFill>
                            <a:srgbClr val="000000"/>
                          </a:solidFill>
                          <a:effectLst/>
                          <a:latin typeface="Times New Roman" pitchFamily="18" charset="0"/>
                        </a:rPr>
                        <a:t> </a:t>
                      </a:r>
                    </a:p>
                  </a:txBody>
                  <a:tcPr marL="6306" marR="6306" marT="6306"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pattFill prst="pct10">
                      <a:fgClr>
                        <a:srgbClr val="000000"/>
                      </a:fgClr>
                      <a:bgClr>
                        <a:srgbClr val="DBE5F1"/>
                      </a:bgClr>
                    </a:pattFill>
                  </a:tcPr>
                </a:tc>
                <a:tc hMerge="1">
                  <a:txBody>
                    <a:bodyPr/>
                    <a:lstStyle/>
                    <a:p>
                      <a:endParaRPr lang="en-US"/>
                    </a:p>
                  </a:txBody>
                  <a:tcPr/>
                </a:tc>
              </a:tr>
              <a:tr h="406400">
                <a:tc rowSpan="2">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ctr" latinLnBrk="0" hangingPunct="1">
                        <a:lnSpc>
                          <a:spcPct val="100000"/>
                        </a:lnSpc>
                        <a:spcBef>
                          <a:spcPct val="0"/>
                        </a:spcBef>
                        <a:spcAft>
                          <a:spcPct val="0"/>
                        </a:spcAft>
                        <a:buClrTx/>
                        <a:buSzTx/>
                        <a:buFontTx/>
                        <a:buNone/>
                        <a:tabLst/>
                      </a:pPr>
                      <a:r>
                        <a:rPr kumimoji="0" lang="hr-HR" altLang="en-US" sz="1200" b="0" i="0" u="none" strike="noStrike" cap="none" normalizeH="0" baseline="0" smtClean="0">
                          <a:ln>
                            <a:noFill/>
                          </a:ln>
                          <a:solidFill>
                            <a:srgbClr val="000000"/>
                          </a:solidFill>
                          <a:effectLst/>
                          <a:latin typeface="Times New Roman" pitchFamily="18" charset="0"/>
                        </a:rPr>
                        <a:t>6.3.</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gridSpan="6">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ctr" latinLnBrk="0" hangingPunct="1">
                        <a:lnSpc>
                          <a:spcPct val="100000"/>
                        </a:lnSpc>
                        <a:spcBef>
                          <a:spcPct val="0"/>
                        </a:spcBef>
                        <a:spcAft>
                          <a:spcPct val="0"/>
                        </a:spcAft>
                        <a:buClrTx/>
                        <a:buSzTx/>
                        <a:buFontTx/>
                        <a:buNone/>
                        <a:tabLst/>
                      </a:pPr>
                      <a:r>
                        <a:rPr kumimoji="0" lang="hr-HR" altLang="en-US" sz="1200" b="1" i="0" u="none" strike="noStrike" cap="none" normalizeH="0" baseline="0" smtClean="0">
                          <a:ln>
                            <a:noFill/>
                          </a:ln>
                          <a:solidFill>
                            <a:srgbClr val="000000"/>
                          </a:solidFill>
                          <a:effectLst/>
                          <a:latin typeface="Times New Roman" pitchFamily="18" charset="0"/>
                        </a:rPr>
                        <a:t>Članovi upravljačkog tijela LAG-a </a:t>
                      </a:r>
                      <a:br>
                        <a:rPr kumimoji="0" lang="hr-HR" altLang="en-US" sz="1200" b="1" i="0" u="none" strike="noStrike" cap="none" normalizeH="0" baseline="0" smtClean="0">
                          <a:ln>
                            <a:noFill/>
                          </a:ln>
                          <a:solidFill>
                            <a:srgbClr val="000000"/>
                          </a:solidFill>
                          <a:effectLst/>
                          <a:latin typeface="Times New Roman" pitchFamily="18" charset="0"/>
                        </a:rPr>
                      </a:br>
                      <a:r>
                        <a:rPr kumimoji="0" lang="hr-HR" altLang="en-US" sz="1200" b="0" i="1" u="none" strike="noStrike" cap="none" normalizeH="0" baseline="0" smtClean="0">
                          <a:ln>
                            <a:noFill/>
                          </a:ln>
                          <a:solidFill>
                            <a:srgbClr val="000000"/>
                          </a:solidFill>
                          <a:effectLst/>
                          <a:latin typeface="Times New Roman" pitchFamily="18" charset="0"/>
                        </a:rPr>
                        <a:t>* ubaciti redove po potrebi</a:t>
                      </a:r>
                      <a:endParaRPr kumimoji="0" lang="hr-HR" altLang="en-US" sz="1200" b="1" i="0" u="none" strike="noStrike" cap="none" normalizeH="0" baseline="0" smtClean="0">
                        <a:ln>
                          <a:noFill/>
                        </a:ln>
                        <a:solidFill>
                          <a:srgbClr val="000000"/>
                        </a:solidFill>
                        <a:effectLst/>
                        <a:latin typeface="Times New Roman" pitchFamily="18" charset="0"/>
                      </a:endParaRP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69938">
                <a:tc vMerge="1">
                  <a:txBody>
                    <a:bodyPr/>
                    <a:lstStyle/>
                    <a:p>
                      <a:endParaRPr lang="en-US"/>
                    </a:p>
                  </a:txBody>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ctr" latinLnBrk="0" hangingPunct="1">
                        <a:lnSpc>
                          <a:spcPct val="100000"/>
                        </a:lnSpc>
                        <a:spcBef>
                          <a:spcPct val="0"/>
                        </a:spcBef>
                        <a:spcAft>
                          <a:spcPct val="0"/>
                        </a:spcAft>
                        <a:buClrTx/>
                        <a:buSzTx/>
                        <a:buFontTx/>
                        <a:buNone/>
                        <a:tabLst/>
                      </a:pPr>
                      <a:r>
                        <a:rPr kumimoji="0" lang="hr-HR" altLang="en-US" sz="1200" b="1" i="0" u="none" strike="noStrike" cap="none" normalizeH="0" baseline="0" smtClean="0">
                          <a:ln>
                            <a:noFill/>
                          </a:ln>
                          <a:solidFill>
                            <a:srgbClr val="000000"/>
                          </a:solidFill>
                          <a:effectLst/>
                          <a:latin typeface="Times New Roman" pitchFamily="18" charset="0"/>
                        </a:rPr>
                        <a:t>Ime i prezime </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ctr" latinLnBrk="0" hangingPunct="1">
                        <a:lnSpc>
                          <a:spcPct val="100000"/>
                        </a:lnSpc>
                        <a:spcBef>
                          <a:spcPct val="0"/>
                        </a:spcBef>
                        <a:spcAft>
                          <a:spcPct val="0"/>
                        </a:spcAft>
                        <a:buClrTx/>
                        <a:buSzTx/>
                        <a:buFontTx/>
                        <a:buNone/>
                        <a:tabLst/>
                      </a:pPr>
                      <a:r>
                        <a:rPr kumimoji="0" lang="hr-HR" altLang="en-US" sz="1200" b="1" i="0" u="none" strike="noStrike" cap="none" normalizeH="0" baseline="0" smtClean="0">
                          <a:ln>
                            <a:noFill/>
                          </a:ln>
                          <a:solidFill>
                            <a:srgbClr val="000000"/>
                          </a:solidFill>
                          <a:effectLst/>
                          <a:latin typeface="Times New Roman" pitchFamily="18" charset="0"/>
                        </a:rPr>
                        <a:t>Adresa </a:t>
                      </a:r>
                      <a:r>
                        <a:rPr kumimoji="0" lang="hr-HR" altLang="en-US" sz="1200" b="1" i="0" u="none" strike="noStrike" cap="none" normalizeH="0" baseline="0" smtClean="0">
                          <a:ln>
                            <a:noFill/>
                          </a:ln>
                          <a:solidFill>
                            <a:schemeClr val="tx1"/>
                          </a:solidFill>
                          <a:effectLst/>
                          <a:latin typeface="Times New Roman" pitchFamily="18" charset="0"/>
                        </a:rPr>
                        <a:t>prebivališta</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ctr" latinLnBrk="0" hangingPunct="1">
                        <a:lnSpc>
                          <a:spcPct val="100000"/>
                        </a:lnSpc>
                        <a:spcBef>
                          <a:spcPct val="0"/>
                        </a:spcBef>
                        <a:spcAft>
                          <a:spcPct val="0"/>
                        </a:spcAft>
                        <a:buClrTx/>
                        <a:buSzTx/>
                        <a:buFontTx/>
                        <a:buNone/>
                        <a:tabLst/>
                      </a:pPr>
                      <a:r>
                        <a:rPr kumimoji="0" lang="hr-HR" altLang="en-US" sz="1200" b="1" i="0" u="none" strike="noStrike" cap="none" normalizeH="0" baseline="0" smtClean="0">
                          <a:ln>
                            <a:noFill/>
                          </a:ln>
                          <a:solidFill>
                            <a:srgbClr val="000000"/>
                          </a:solidFill>
                          <a:effectLst/>
                          <a:latin typeface="Times New Roman" pitchFamily="18" charset="0"/>
                        </a:rPr>
                        <a:t>Spol </a:t>
                      </a:r>
                      <a:br>
                        <a:rPr kumimoji="0" lang="hr-HR" altLang="en-US" sz="1200" b="1" i="0" u="none" strike="noStrike" cap="none" normalizeH="0" baseline="0" smtClean="0">
                          <a:ln>
                            <a:noFill/>
                          </a:ln>
                          <a:solidFill>
                            <a:srgbClr val="000000"/>
                          </a:solidFill>
                          <a:effectLst/>
                          <a:latin typeface="Times New Roman" pitchFamily="18" charset="0"/>
                        </a:rPr>
                      </a:br>
                      <a:r>
                        <a:rPr kumimoji="0" lang="hr-HR" altLang="en-US" sz="1200" b="1" i="0" u="none" strike="noStrike" cap="none" normalizeH="0" baseline="0" smtClean="0">
                          <a:ln>
                            <a:noFill/>
                          </a:ln>
                          <a:solidFill>
                            <a:srgbClr val="000000"/>
                          </a:solidFill>
                          <a:effectLst/>
                          <a:latin typeface="Times New Roman" pitchFamily="18" charset="0"/>
                        </a:rPr>
                        <a:t>(Ž/M)</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gridSpan="2">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ctr" latinLnBrk="0" hangingPunct="1">
                        <a:lnSpc>
                          <a:spcPct val="100000"/>
                        </a:lnSpc>
                        <a:spcBef>
                          <a:spcPct val="0"/>
                        </a:spcBef>
                        <a:spcAft>
                          <a:spcPct val="0"/>
                        </a:spcAft>
                        <a:buClrTx/>
                        <a:buSzTx/>
                        <a:buFontTx/>
                        <a:buNone/>
                        <a:tabLst/>
                      </a:pPr>
                      <a:r>
                        <a:rPr kumimoji="0" lang="pl-PL" altLang="en-US" sz="1200" b="1" i="0" u="none" strike="noStrike" cap="none" normalizeH="0" baseline="0" smtClean="0">
                          <a:ln>
                            <a:noFill/>
                          </a:ln>
                          <a:solidFill>
                            <a:srgbClr val="000000"/>
                          </a:solidFill>
                          <a:effectLst/>
                          <a:latin typeface="Times New Roman" pitchFamily="18" charset="0"/>
                        </a:rPr>
                        <a:t>Instutucija/tvrtka koju predstavljate u LAG-u</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ctr" latinLnBrk="0" hangingPunct="1">
                        <a:lnSpc>
                          <a:spcPct val="100000"/>
                        </a:lnSpc>
                        <a:spcBef>
                          <a:spcPct val="0"/>
                        </a:spcBef>
                        <a:spcAft>
                          <a:spcPct val="0"/>
                        </a:spcAft>
                        <a:buClrTx/>
                        <a:buSzTx/>
                        <a:buFontTx/>
                        <a:buNone/>
                        <a:tabLst/>
                      </a:pPr>
                      <a:r>
                        <a:rPr kumimoji="0" lang="hr-HR" altLang="en-US" sz="1200" b="1" i="0" u="none" strike="noStrike" cap="none" normalizeH="0" baseline="0" smtClean="0">
                          <a:ln>
                            <a:noFill/>
                          </a:ln>
                          <a:solidFill>
                            <a:srgbClr val="000000"/>
                          </a:solidFill>
                          <a:effectLst/>
                          <a:latin typeface="Times New Roman" pitchFamily="18" charset="0"/>
                        </a:rPr>
                        <a:t>Sektor</a:t>
                      </a:r>
                      <a:br>
                        <a:rPr kumimoji="0" lang="hr-HR" altLang="en-US" sz="1200" b="1" i="0" u="none" strike="noStrike" cap="none" normalizeH="0" baseline="0" smtClean="0">
                          <a:ln>
                            <a:noFill/>
                          </a:ln>
                          <a:solidFill>
                            <a:srgbClr val="000000"/>
                          </a:solidFill>
                          <a:effectLst/>
                          <a:latin typeface="Times New Roman" pitchFamily="18" charset="0"/>
                        </a:rPr>
                      </a:br>
                      <a:r>
                        <a:rPr kumimoji="0" lang="hr-HR" altLang="en-US" sz="1200" b="1" i="0" u="none" strike="noStrike" cap="none" normalizeH="0" baseline="0" smtClean="0">
                          <a:ln>
                            <a:noFill/>
                          </a:ln>
                          <a:solidFill>
                            <a:srgbClr val="000000"/>
                          </a:solidFill>
                          <a:effectLst/>
                          <a:latin typeface="Times New Roman" pitchFamily="18" charset="0"/>
                        </a:rPr>
                        <a:t>(civilni/</a:t>
                      </a:r>
                      <a:br>
                        <a:rPr kumimoji="0" lang="hr-HR" altLang="en-US" sz="1200" b="1" i="0" u="none" strike="noStrike" cap="none" normalizeH="0" baseline="0" smtClean="0">
                          <a:ln>
                            <a:noFill/>
                          </a:ln>
                          <a:solidFill>
                            <a:srgbClr val="000000"/>
                          </a:solidFill>
                          <a:effectLst/>
                          <a:latin typeface="Times New Roman" pitchFamily="18" charset="0"/>
                        </a:rPr>
                      </a:br>
                      <a:r>
                        <a:rPr kumimoji="0" lang="hr-HR" altLang="en-US" sz="1200" b="1" i="0" u="none" strike="noStrike" cap="none" normalizeH="0" baseline="0" smtClean="0">
                          <a:ln>
                            <a:noFill/>
                          </a:ln>
                          <a:solidFill>
                            <a:srgbClr val="000000"/>
                          </a:solidFill>
                          <a:effectLst/>
                          <a:latin typeface="Times New Roman" pitchFamily="18" charset="0"/>
                        </a:rPr>
                        <a:t>javni/</a:t>
                      </a:r>
                      <a:br>
                        <a:rPr kumimoji="0" lang="hr-HR" altLang="en-US" sz="1200" b="1" i="0" u="none" strike="noStrike" cap="none" normalizeH="0" baseline="0" smtClean="0">
                          <a:ln>
                            <a:noFill/>
                          </a:ln>
                          <a:solidFill>
                            <a:srgbClr val="000000"/>
                          </a:solidFill>
                          <a:effectLst/>
                          <a:latin typeface="Times New Roman" pitchFamily="18" charset="0"/>
                        </a:rPr>
                      </a:br>
                      <a:r>
                        <a:rPr kumimoji="0" lang="hr-HR" altLang="en-US" sz="1200" b="1" i="0" u="none" strike="noStrike" cap="none" normalizeH="0" baseline="0" smtClean="0">
                          <a:ln>
                            <a:noFill/>
                          </a:ln>
                          <a:solidFill>
                            <a:srgbClr val="000000"/>
                          </a:solidFill>
                          <a:effectLst/>
                          <a:latin typeface="Times New Roman" pitchFamily="18" charset="0"/>
                        </a:rPr>
                        <a:t>gospodarski)</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2825750">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ctr" latinLnBrk="0" hangingPunct="1">
                        <a:lnSpc>
                          <a:spcPct val="100000"/>
                        </a:lnSpc>
                        <a:spcBef>
                          <a:spcPct val="0"/>
                        </a:spcBef>
                        <a:spcAft>
                          <a:spcPct val="0"/>
                        </a:spcAft>
                        <a:buClrTx/>
                        <a:buSzTx/>
                        <a:buFontTx/>
                        <a:buNone/>
                        <a:tabLst/>
                      </a:pPr>
                      <a:r>
                        <a:rPr kumimoji="0" lang="hr-HR" altLang="en-US" sz="1200" b="0" i="0" u="none" strike="noStrike" cap="none" normalizeH="0" baseline="0" smtClean="0">
                          <a:ln>
                            <a:noFill/>
                          </a:ln>
                          <a:solidFill>
                            <a:srgbClr val="000000"/>
                          </a:solidFill>
                          <a:effectLst/>
                          <a:latin typeface="Times New Roman" pitchFamily="18" charset="0"/>
                        </a:rPr>
                        <a:t>1.</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t" latinLnBrk="0" hangingPunct="1">
                        <a:lnSpc>
                          <a:spcPct val="100000"/>
                        </a:lnSpc>
                        <a:spcBef>
                          <a:spcPct val="0"/>
                        </a:spcBef>
                        <a:spcAft>
                          <a:spcPct val="0"/>
                        </a:spcAft>
                        <a:buClrTx/>
                        <a:buSzTx/>
                        <a:buFontTx/>
                        <a:buNone/>
                        <a:tabLst/>
                      </a:pPr>
                      <a:r>
                        <a:rPr kumimoji="0" lang="hr-HR" altLang="en-US" sz="1100" b="1" i="0" u="none" strike="noStrike" cap="none" normalizeH="0" baseline="0" smtClean="0">
                          <a:ln>
                            <a:noFill/>
                          </a:ln>
                          <a:solidFill>
                            <a:srgbClr val="002060"/>
                          </a:solidFill>
                          <a:effectLst/>
                          <a:latin typeface="Times New Roman" pitchFamily="18" charset="0"/>
                        </a:rPr>
                        <a:t>Upisuju se imena i prezimena osoba koja zastupaju instituciju/tvrtku/organizaciju/udrugu ili sebe osobno u upravljačkom tijelu LAG-a. Navedene osobe moraju biti istovjetne onima iz obveznog dokumenta br. 8. (Službena odluka izdana od strane institucije/tvrtke za svakog imenovanog člana upravljačkog tijela LAG-a.) i dostavljenim preslikama osobnih iskaznica</a:t>
                      </a:r>
                    </a:p>
                  </a:txBody>
                  <a:tcPr marL="6306" marR="6306" marT="6306"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pattFill prst="pct10">
                      <a:fgClr>
                        <a:srgbClr val="000000"/>
                      </a:fgClr>
                      <a:bgClr>
                        <a:srgbClr val="DBE5F1"/>
                      </a:bgClr>
                    </a:patt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ctr" latinLnBrk="0" hangingPunct="1">
                        <a:lnSpc>
                          <a:spcPct val="100000"/>
                        </a:lnSpc>
                        <a:spcBef>
                          <a:spcPct val="0"/>
                        </a:spcBef>
                        <a:spcAft>
                          <a:spcPct val="0"/>
                        </a:spcAft>
                        <a:buClrTx/>
                        <a:buSzTx/>
                        <a:buFontTx/>
                        <a:buNone/>
                        <a:tabLst/>
                      </a:pPr>
                      <a:r>
                        <a:rPr kumimoji="0" lang="hr-HR" altLang="en-US" sz="1100" b="1" i="0" u="none" strike="noStrike" cap="none" normalizeH="0" baseline="0" smtClean="0">
                          <a:ln>
                            <a:noFill/>
                          </a:ln>
                          <a:solidFill>
                            <a:srgbClr val="002060"/>
                          </a:solidFill>
                          <a:effectLst/>
                          <a:latin typeface="Times New Roman" pitchFamily="18" charset="0"/>
                        </a:rPr>
                        <a:t>Upisuju se adrese prebivališta osoba koja zastupaju instituciju/tvrtku/organizaciju/udrugu ili sebe osobno u upravljačkom tijelu LAG-a</a:t>
                      </a:r>
                    </a:p>
                  </a:txBody>
                  <a:tcPr marL="6306" marR="6306" marT="6306"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pattFill prst="pct10">
                      <a:fgClr>
                        <a:srgbClr val="000000"/>
                      </a:fgClr>
                      <a:bgClr>
                        <a:srgbClr val="DBE5F1"/>
                      </a:bgClr>
                    </a:patt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ctr"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rgbClr val="002060"/>
                          </a:solidFill>
                          <a:effectLst/>
                          <a:latin typeface="Times New Roman" pitchFamily="18" charset="0"/>
                        </a:rPr>
                        <a:t> </a:t>
                      </a:r>
                      <a:r>
                        <a:rPr kumimoji="0" lang="hr-HR" altLang="en-US" sz="1200" b="1" i="0" u="none" strike="noStrike" cap="none" normalizeH="0" baseline="0" smtClean="0">
                          <a:ln>
                            <a:noFill/>
                          </a:ln>
                          <a:solidFill>
                            <a:srgbClr val="002060"/>
                          </a:solidFill>
                          <a:effectLst/>
                          <a:latin typeface="Times New Roman" pitchFamily="18" charset="0"/>
                        </a:rPr>
                        <a:t>♀♂</a:t>
                      </a:r>
                    </a:p>
                  </a:txBody>
                  <a:tcPr marL="6306" marR="6306" marT="6306"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pattFill prst="pct10">
                      <a:fgClr>
                        <a:srgbClr val="000000"/>
                      </a:fgClr>
                      <a:bgClr>
                        <a:srgbClr val="DBE5F1"/>
                      </a:bgClr>
                    </a:pattFill>
                  </a:tcPr>
                </a:tc>
                <a:tc gridSpan="2">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t" latinLnBrk="0" hangingPunct="1">
                        <a:lnSpc>
                          <a:spcPct val="100000"/>
                        </a:lnSpc>
                        <a:spcBef>
                          <a:spcPct val="0"/>
                        </a:spcBef>
                        <a:spcAft>
                          <a:spcPct val="0"/>
                        </a:spcAft>
                        <a:buClrTx/>
                        <a:buSzTx/>
                        <a:buFontTx/>
                        <a:buNone/>
                        <a:tabLst/>
                      </a:pPr>
                      <a:r>
                        <a:rPr kumimoji="0" lang="hr-HR" altLang="en-US" sz="1100" b="1" i="0" u="none" strike="noStrike" cap="none" normalizeH="0" baseline="0" smtClean="0">
                          <a:ln>
                            <a:noFill/>
                          </a:ln>
                          <a:solidFill>
                            <a:srgbClr val="002060"/>
                          </a:solidFill>
                          <a:effectLst/>
                          <a:latin typeface="Times New Roman" pitchFamily="18" charset="0"/>
                        </a:rPr>
                        <a:t>Upisuje se institucija/tvrtka/organizacija/udruga sukladno službenoj odluci izdanoj od strane institucije/tvrtke/organizacije/udruge ili se upisuje ime i prezime osobe koja predstvalja sebe osobno u upravljačkom tijelu LAG-a. </a:t>
                      </a:r>
                      <a:r>
                        <a:rPr kumimoji="0" lang="hr-HR" altLang="en-US" sz="1100" b="0" i="0" u="none" strike="noStrike" cap="none" normalizeH="0" baseline="0" smtClean="0">
                          <a:ln>
                            <a:noFill/>
                          </a:ln>
                          <a:solidFill>
                            <a:srgbClr val="002060"/>
                          </a:solidFill>
                          <a:effectLst/>
                          <a:latin typeface="Times New Roman" pitchFamily="18" charset="0"/>
                        </a:rPr>
                        <a:t> </a:t>
                      </a:r>
                    </a:p>
                  </a:txBody>
                  <a:tcPr marL="6306" marR="6306" marT="6306"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pattFill prst="pct10">
                      <a:fgClr>
                        <a:srgbClr val="000000"/>
                      </a:fgClr>
                      <a:bgClr>
                        <a:srgbClr val="DBE5F1"/>
                      </a:bgClr>
                    </a:pattFill>
                  </a:tcPr>
                </a:tc>
                <a:tc hMerge="1">
                  <a:txBody>
                    <a:bodyPr/>
                    <a:lstStyle/>
                    <a:p>
                      <a:endParaRPr lang="en-US"/>
                    </a:p>
                  </a:txBody>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ctr"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rgbClr val="002060"/>
                          </a:solidFill>
                          <a:effectLst/>
                          <a:latin typeface="Times New Roman" pitchFamily="18" charset="0"/>
                        </a:rPr>
                        <a:t> </a:t>
                      </a:r>
                      <a:r>
                        <a:rPr kumimoji="0" lang="hr-HR" altLang="en-US" sz="1100" b="1" i="0" u="none" strike="noStrike" cap="none" normalizeH="0" baseline="0" smtClean="0">
                          <a:ln>
                            <a:noFill/>
                          </a:ln>
                          <a:solidFill>
                            <a:srgbClr val="002060"/>
                          </a:solidFill>
                          <a:effectLst/>
                          <a:latin typeface="Times New Roman" pitchFamily="18" charset="0"/>
                        </a:rPr>
                        <a:t>Prema djelatnosti i vlasništvu upisati koji sektor predstavlja institucija/tvrtka/ organizacija u upravljačkom tijelu LAG-a. Npr. komunalna tvrtka ukoliko u svome vlasništvu ima preko 50% JLS (ili nekog drugog iz javnog sektora) upisuje se pod sektor javni. Npr. zadruga, OPG, obrt se upisuju pod sektor gospodarski. Pojedinac koji predstavlja sebe osobno se upisuje pod civilni sektor</a:t>
                      </a:r>
                    </a:p>
                  </a:txBody>
                  <a:tcPr marL="6306" marR="6306" marT="6306"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pattFill prst="pct10">
                      <a:fgClr>
                        <a:srgbClr val="000000"/>
                      </a:fgClr>
                      <a:bgClr>
                        <a:srgbClr val="DBE5F1"/>
                      </a:bgClr>
                    </a:pattFill>
                  </a:tcPr>
                </a:tc>
              </a:tr>
              <a:tr h="387350">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ctr" latinLnBrk="0" hangingPunct="1">
                        <a:lnSpc>
                          <a:spcPct val="100000"/>
                        </a:lnSpc>
                        <a:spcBef>
                          <a:spcPct val="0"/>
                        </a:spcBef>
                        <a:spcAft>
                          <a:spcPct val="0"/>
                        </a:spcAft>
                        <a:buClrTx/>
                        <a:buSzTx/>
                        <a:buFontTx/>
                        <a:buNone/>
                        <a:tabLst/>
                      </a:pPr>
                      <a:r>
                        <a:rPr kumimoji="0" lang="hr-HR" altLang="en-US" sz="1200" b="0" i="0" u="none" strike="noStrike" cap="none" normalizeH="0" baseline="0" smtClean="0">
                          <a:ln>
                            <a:noFill/>
                          </a:ln>
                          <a:solidFill>
                            <a:srgbClr val="000000"/>
                          </a:solidFill>
                          <a:effectLst/>
                          <a:latin typeface="Times New Roman" pitchFamily="18" charset="0"/>
                        </a:rPr>
                        <a:t>6.4.</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gridSpan="2">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ctr" latinLnBrk="0" hangingPunct="1">
                        <a:lnSpc>
                          <a:spcPct val="100000"/>
                        </a:lnSpc>
                        <a:spcBef>
                          <a:spcPct val="0"/>
                        </a:spcBef>
                        <a:spcAft>
                          <a:spcPct val="0"/>
                        </a:spcAft>
                        <a:buClrTx/>
                        <a:buSzTx/>
                        <a:buFontTx/>
                        <a:buNone/>
                        <a:tabLst/>
                      </a:pPr>
                      <a:r>
                        <a:rPr kumimoji="0" lang="hr-HR" altLang="en-US" sz="1200" b="0" i="0" u="none" strike="noStrike" cap="none" normalizeH="0" baseline="0" smtClean="0">
                          <a:ln>
                            <a:noFill/>
                          </a:ln>
                          <a:solidFill>
                            <a:srgbClr val="000000"/>
                          </a:solidFill>
                          <a:effectLst/>
                          <a:latin typeface="Times New Roman" pitchFamily="18" charset="0"/>
                        </a:rPr>
                        <a:t>Način financiranja LAG-a (navesti izvore financiranja)</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gridSpan="4">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ctr" latinLnBrk="0" hangingPunct="1">
                        <a:lnSpc>
                          <a:spcPct val="100000"/>
                        </a:lnSpc>
                        <a:spcBef>
                          <a:spcPct val="0"/>
                        </a:spcBef>
                        <a:spcAft>
                          <a:spcPct val="0"/>
                        </a:spcAft>
                        <a:buClrTx/>
                        <a:buSzTx/>
                        <a:buFontTx/>
                        <a:buNone/>
                        <a:tabLst/>
                      </a:pPr>
                      <a:r>
                        <a:rPr kumimoji="0" lang="hr-HR" altLang="en-US" sz="1200" b="1" i="0" u="none" strike="noStrike" cap="none" normalizeH="0" baseline="0" smtClean="0">
                          <a:ln>
                            <a:noFill/>
                          </a:ln>
                          <a:solidFill>
                            <a:srgbClr val="002060"/>
                          </a:solidFill>
                          <a:effectLst/>
                          <a:latin typeface="Times New Roman" pitchFamily="18" charset="0"/>
                        </a:rPr>
                        <a:t>Iz LRS opisati koji su izvori financiranja rada LAG-a (članarina, JLS, donacije, projekti….)</a:t>
                      </a:r>
                    </a:p>
                  </a:txBody>
                  <a:tcPr marL="6306" marR="6306" marT="6306"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pattFill prst="pct10">
                      <a:fgClr>
                        <a:srgbClr val="000000"/>
                      </a:fgClr>
                      <a:bgClr>
                        <a:srgbClr val="DBE5F1"/>
                      </a:bgClr>
                    </a:pattFill>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8" descr="AP-templat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Subtitle 2"/>
          <p:cNvSpPr txBox="1">
            <a:spLocks/>
          </p:cNvSpPr>
          <p:nvPr/>
        </p:nvSpPr>
        <p:spPr bwMode="auto">
          <a:xfrm>
            <a:off x="762000" y="1447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endParaRPr lang="hr-HR" altLang="en-US" sz="2400">
              <a:solidFill>
                <a:srgbClr val="FF0000"/>
              </a:solidFill>
            </a:endParaRPr>
          </a:p>
          <a:p>
            <a:pPr>
              <a:lnSpc>
                <a:spcPct val="150000"/>
              </a:lnSpc>
            </a:pPr>
            <a:endParaRPr lang="hr-HR" altLang="en-US" sz="2400">
              <a:solidFill>
                <a:srgbClr val="FF0000"/>
              </a:solidFill>
            </a:endParaRPr>
          </a:p>
        </p:txBody>
      </p:sp>
      <p:sp>
        <p:nvSpPr>
          <p:cNvPr id="5" name="Content Placeholder 2"/>
          <p:cNvSpPr txBox="1">
            <a:spLocks/>
          </p:cNvSpPr>
          <p:nvPr/>
        </p:nvSpPr>
        <p:spPr>
          <a:xfrm>
            <a:off x="457200" y="908050"/>
            <a:ext cx="8229600" cy="5449888"/>
          </a:xfrm>
          <a:prstGeom prst="rect">
            <a:avLst/>
          </a:prstGeom>
        </p:spPr>
        <p:txBody>
          <a:bodyPr/>
          <a:lstStyle/>
          <a:p>
            <a:pPr eaLnBrk="0" hangingPunct="0">
              <a:defRPr/>
            </a:pPr>
            <a:endParaRPr lang="hr-HR" sz="3000" dirty="0">
              <a:solidFill>
                <a:schemeClr val="accent6">
                  <a:lumMod val="75000"/>
                </a:schemeClr>
              </a:solidFill>
              <a:cs typeface="+mn-cs"/>
            </a:endParaRPr>
          </a:p>
        </p:txBody>
      </p:sp>
      <p:graphicFrame>
        <p:nvGraphicFramePr>
          <p:cNvPr id="7" name="Table 6"/>
          <p:cNvGraphicFramePr>
            <a:graphicFrameLocks noGrp="1"/>
          </p:cNvGraphicFramePr>
          <p:nvPr/>
        </p:nvGraphicFramePr>
        <p:xfrm>
          <a:off x="0" y="925513"/>
          <a:ext cx="9036050" cy="5949316"/>
        </p:xfrm>
        <a:graphic>
          <a:graphicData uri="http://schemas.openxmlformats.org/drawingml/2006/table">
            <a:tbl>
              <a:tblPr/>
              <a:tblGrid>
                <a:gridCol w="620713"/>
                <a:gridCol w="7348537"/>
                <a:gridCol w="1066800"/>
              </a:tblGrid>
              <a:tr h="360363">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smtClean="0">
                          <a:ln>
                            <a:noFill/>
                          </a:ln>
                          <a:solidFill>
                            <a:schemeClr val="tx1"/>
                          </a:solidFill>
                          <a:effectLst/>
                          <a:latin typeface="Times New Roman" pitchFamily="18" charset="0"/>
                          <a:cs typeface="Times New Roman" pitchFamily="18" charset="0"/>
                        </a:rPr>
                        <a:t>I.</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marL="571500"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571500" marR="0" lvl="0" indent="0" algn="ctr" defTabSz="912813" rtl="0" eaLnBrk="1" fontAlgn="base" latinLnBrk="0" hangingPunct="1">
                        <a:lnSpc>
                          <a:spcPct val="100000"/>
                        </a:lnSpc>
                        <a:spcBef>
                          <a:spcPct val="0"/>
                        </a:spcBef>
                        <a:spcAft>
                          <a:spcPct val="0"/>
                        </a:spcAft>
                        <a:buClrTx/>
                        <a:buSzTx/>
                        <a:buFontTx/>
                        <a:buNone/>
                        <a:tabLst/>
                      </a:pPr>
                      <a:r>
                        <a:rPr kumimoji="0" lang="hr-HR" altLang="en-US" sz="1200" b="1" i="0" u="none" strike="noStrike" cap="none" normalizeH="0" baseline="0" smtClean="0">
                          <a:ln>
                            <a:noFill/>
                          </a:ln>
                          <a:solidFill>
                            <a:schemeClr val="tx1"/>
                          </a:solidFill>
                          <a:effectLst/>
                          <a:latin typeface="Times New Roman" pitchFamily="18" charset="0"/>
                          <a:cs typeface="Times New Roman" pitchFamily="18" charset="0"/>
                        </a:rPr>
                        <a:t>OBVEZNI IDENTIFIKACIJSKI DOKUMENTI</a:t>
                      </a: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pattFill prst="pct20">
                      <a:fgClr>
                        <a:srgbClr val="FFFFFF"/>
                      </a:fgClr>
                      <a:bgClr>
                        <a:srgbClr val="D4DEE9"/>
                      </a:bgClr>
                    </a:patt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hr-HR" altLang="en-US" sz="1200" b="1" i="1" u="none" strike="noStrike" cap="none" normalizeH="0" baseline="0" smtClean="0">
                          <a:ln>
                            <a:noFill/>
                          </a:ln>
                          <a:solidFill>
                            <a:schemeClr val="tx1"/>
                          </a:solidFill>
                          <a:effectLst/>
                          <a:latin typeface="Times New Roman" pitchFamily="18" charset="0"/>
                          <a:cs typeface="Times New Roman" pitchFamily="18" charset="0"/>
                        </a:rPr>
                        <a:t>Staviti “X” u odgovarajuću kućicu*</a:t>
                      </a: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55613">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Izvadak iz registra udruga izdan od strane nadležnog ureda državne uprave (ne stariji od 15 na dan podnošenja prijave) </a:t>
                      </a:r>
                    </a:p>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rgbClr val="FF0000"/>
                          </a:solidFill>
                          <a:effectLst/>
                          <a:latin typeface="Times New Roman" pitchFamily="18" charset="0"/>
                          <a:cs typeface="Times New Roman" pitchFamily="18" charset="0"/>
                        </a:rPr>
                        <a:t>Paziti da se dokument ne izvadi puno ranije kako ne bi bio stariji od 15 dana kada će se slati prijava u AP</a:t>
                      </a: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152400">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Preslika osobne iskaznice </a:t>
                      </a:r>
                      <a:r>
                        <a:rPr kumimoji="0" lang="pl-PL" altLang="en-US" sz="1100" b="0" i="0" u="none" strike="noStrike" cap="none" normalizeH="0" baseline="0" smtClean="0">
                          <a:ln>
                            <a:noFill/>
                          </a:ln>
                          <a:solidFill>
                            <a:schemeClr val="tx1"/>
                          </a:solidFill>
                          <a:effectLst/>
                          <a:latin typeface="Times New Roman" pitchFamily="18" charset="0"/>
                          <a:cs typeface="Times New Roman" pitchFamily="18" charset="0"/>
                        </a:rPr>
                        <a:t>ovlaštene osobe za zastupanje LAG-a</a:t>
                      </a:r>
                      <a:endPar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152400">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Preslika osobne iskaznice voditelja</a:t>
                      </a:r>
                      <a:r>
                        <a:rPr kumimoji="0" lang="en-GB" altLang="en-US" sz="1100" b="0" i="0" u="none" strike="noStrike" cap="none" normalizeH="0" baseline="0" smtClean="0">
                          <a:ln>
                            <a:noFill/>
                          </a:ln>
                          <a:solidFill>
                            <a:schemeClr val="tx1"/>
                          </a:solidFill>
                          <a:effectLst/>
                          <a:latin typeface="Times New Roman" pitchFamily="18" charset="0"/>
                          <a:cs typeface="Times New Roman" pitchFamily="18" charset="0"/>
                        </a:rPr>
                        <a:t> LAG-a </a:t>
                      </a:r>
                      <a:r>
                        <a:rPr kumimoji="0" lang="hr-HR" altLang="en-US" sz="1100" b="0" i="1" u="none" strike="noStrike" cap="none" normalizeH="0" baseline="0" smtClean="0">
                          <a:ln>
                            <a:noFill/>
                          </a:ln>
                          <a:solidFill>
                            <a:schemeClr val="tx1"/>
                          </a:solidFill>
                          <a:effectLst/>
                          <a:latin typeface="Times New Roman" pitchFamily="18" charset="0"/>
                          <a:cs typeface="Times New Roman" pitchFamily="18" charset="0"/>
                        </a:rPr>
                        <a:t>(ukoliko ga je nadležno tijelo imenovalo)</a:t>
                      </a:r>
                      <a:endPar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152400">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Preslika osobne iskaznice kontakt osobe (ukoliko je različito od reda 2.) </a:t>
                      </a: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152400">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Preslika osobne iskaznice članova upravljačkog tijela LAG-a</a:t>
                      </a: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303213">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t"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Preslika diplome o završenoj stručnoj spremi, preslika radne knjižice i životopis voditelja LAG-a </a:t>
                      </a:r>
                      <a:r>
                        <a:rPr kumimoji="0" lang="hr-HR" altLang="en-US" sz="1100" b="0" i="1" u="none" strike="noStrike" cap="none" normalizeH="0" baseline="0" smtClean="0">
                          <a:ln>
                            <a:noFill/>
                          </a:ln>
                          <a:solidFill>
                            <a:schemeClr val="tx1"/>
                          </a:solidFill>
                          <a:effectLst/>
                          <a:latin typeface="Times New Roman" pitchFamily="18" charset="0"/>
                          <a:cs typeface="Times New Roman" pitchFamily="18" charset="0"/>
                        </a:rPr>
                        <a:t>(ukoliko ga je nadležno tijelo imenovalo)</a:t>
                      </a:r>
                      <a:endPar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303213">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7.</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t"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Odluka nadležnog tijela LAG-a o imenovanju voditelja LAG-a </a:t>
                      </a:r>
                      <a:r>
                        <a:rPr kumimoji="0" lang="hr-HR" altLang="en-US" sz="1100" b="0" i="1" u="none" strike="noStrike" cap="none" normalizeH="0" baseline="0" smtClean="0">
                          <a:ln>
                            <a:noFill/>
                          </a:ln>
                          <a:solidFill>
                            <a:schemeClr val="tx1"/>
                          </a:solidFill>
                          <a:effectLst/>
                          <a:latin typeface="Times New Roman" pitchFamily="18" charset="0"/>
                          <a:cs typeface="Times New Roman" pitchFamily="18" charset="0"/>
                        </a:rPr>
                        <a:t>(ukoliko ga je nadležno tijelo imenovalo)</a:t>
                      </a:r>
                      <a:endPar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6064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8.</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t"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Službena odluka izdana od strane institucije/tvrtke za svakog imenovanog člana upravljačkog tijela LAG-a. Imenovani član može biti zaposlenik, volonter ili član institucije/tvrtke koju predstavlja. </a:t>
                      </a:r>
                    </a:p>
                    <a:p>
                      <a:pPr marL="0" marR="0" lvl="0" indent="0" algn="l" defTabSz="912813" rtl="0" eaLnBrk="1" fontAlgn="t"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rgbClr val="FF0000"/>
                          </a:solidFill>
                          <a:effectLst/>
                          <a:latin typeface="Times New Roman" pitchFamily="18" charset="0"/>
                          <a:cs typeface="Times New Roman" pitchFamily="18" charset="0"/>
                        </a:rPr>
                        <a:t>Ukoliko je član pojedinac (osobno) također je potrebna odluka u kojoj će pojedinac predstavljati samog sebe u upravljačko tijelo LAG-a</a:t>
                      </a:r>
                      <a:endPar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152400">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9.</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Lokalna razvojna strategija LAG-a</a:t>
                      </a: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152400">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10.</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Statut LAG-a</a:t>
                      </a: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6064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11.</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Potpisan i ovjeren Ugovor s računovodstvenim servisom o obavljanju računovodstvenih usluga za LAG ili izjavu  JLS-a da njena financijska služba obavlja računovodstvene usluge za LAG ili preslika Ugovora o radu  ukoliko se radi o osobi zaposlenoj u LAG-u na poslovima računovodstva. </a:t>
                      </a:r>
                    </a:p>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rgbClr val="FF0000"/>
                          </a:solidFill>
                          <a:effectLst/>
                          <a:latin typeface="Times New Roman" pitchFamily="18" charset="0"/>
                          <a:cs typeface="Times New Roman" pitchFamily="18" charset="0"/>
                        </a:rPr>
                        <a:t>Poslove računovodstva u LAG-u može obavljati i volonter – tada je potreban ugovor o volontiranju.</a:t>
                      </a: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7588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12.</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Popis sudionika koji su sudjelovali u izradi lokalne razvojne strategije (ime i prezime, adresa, OIB, dob, spol, institucija/tvrtka/organizacija iz kojeg dolazite te sektor kojem pripadate) . </a:t>
                      </a:r>
                      <a:r>
                        <a:rPr kumimoji="0" lang="hr-HR" altLang="en-US" sz="1100" b="0" i="0" u="none" strike="noStrike" cap="none" normalizeH="0" baseline="0" smtClean="0">
                          <a:ln>
                            <a:noFill/>
                          </a:ln>
                          <a:solidFill>
                            <a:srgbClr val="FF0000"/>
                          </a:solidFill>
                          <a:effectLst/>
                          <a:latin typeface="Times New Roman" pitchFamily="18" charset="0"/>
                          <a:cs typeface="Times New Roman" pitchFamily="18" charset="0"/>
                        </a:rPr>
                        <a:t>U ovom dokumentu LAG popisuje sve sudionike koji su sudjelovali u izradi LRS, navodi vremenski period sudjelovanja i broj radionionica/skupova/sastanaka na kojima su sudionici sudjelovali. Ovlaštena osoba za zastupanje potisom i pečatom potvrđuje vjerodostojnost navedenog dokumenta.</a:t>
                      </a: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606425">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13.</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Kartografski prikaz (topografski) LAG-a u omjeru 1:100000 s naznačenim granicama jedinica lokalne samouprave i pripadajućim naseljima (u papirnatom obliku i na CD-u).</a:t>
                      </a:r>
                      <a:r>
                        <a:rPr kumimoji="0" lang="hr-HR" altLang="en-US" sz="1100" b="0" i="0" u="none" strike="noStrike" cap="none" normalizeH="0" baseline="0" smtClean="0">
                          <a:ln>
                            <a:noFill/>
                          </a:ln>
                          <a:solidFill>
                            <a:srgbClr val="FF0000"/>
                          </a:solidFill>
                          <a:effectLst/>
                          <a:latin typeface="Times New Roman" pitchFamily="18" charset="0"/>
                          <a:cs typeface="Times New Roman" pitchFamily="18" charset="0"/>
                        </a:rPr>
                        <a:t> Kartu može izraditi bilo koja fizička ili pravna osoba, a u karti je potrebno naznačiti granice JLS i naselja kada pojedina naselja ulaze u sastav LAG-a pojedinačno (kada ne ulazi cjelokupna JLS) </a:t>
                      </a: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376238">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smtClean="0">
                          <a:ln>
                            <a:noFill/>
                          </a:ln>
                          <a:solidFill>
                            <a:schemeClr val="tx1"/>
                          </a:solidFill>
                          <a:effectLst/>
                          <a:latin typeface="Times New Roman" pitchFamily="18" charset="0"/>
                          <a:cs typeface="Times New Roman" pitchFamily="18" charset="0"/>
                        </a:rPr>
                        <a:t>14.</a:t>
                      </a:r>
                      <a:endParaRPr kumimoji="0" lang="hr-HR" altLang="en-US" sz="9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Popis naselja po jedinicama lokalne samouprave koja spadaju u područja s težim uvjetima gospodarenja (TUG) </a:t>
                      </a:r>
                    </a:p>
                    <a:p>
                      <a:pPr marL="0" marR="0" lvl="0" indent="0" algn="l" defTabSz="912813" rtl="0" eaLnBrk="1" fontAlgn="base" latinLnBrk="0" hangingPunct="1">
                        <a:lnSpc>
                          <a:spcPct val="100000"/>
                        </a:lnSpc>
                        <a:spcBef>
                          <a:spcPct val="0"/>
                        </a:spcBef>
                        <a:spcAft>
                          <a:spcPct val="0"/>
                        </a:spcAft>
                        <a:buClrTx/>
                        <a:buSzTx/>
                        <a:buFontTx/>
                        <a:buNone/>
                        <a:tabLst/>
                      </a:pPr>
                      <a:r>
                        <a:rPr kumimoji="0" lang="hr-HR" altLang="en-US" sz="1100" b="0" i="0" u="none" strike="noStrike" cap="none" normalizeH="0" baseline="0" smtClean="0">
                          <a:ln>
                            <a:noFill/>
                          </a:ln>
                          <a:solidFill>
                            <a:srgbClr val="FF0000"/>
                          </a:solidFill>
                          <a:effectLst/>
                          <a:latin typeface="Times New Roman" pitchFamily="18" charset="0"/>
                          <a:cs typeface="Times New Roman" pitchFamily="18" charset="0"/>
                        </a:rPr>
                        <a:t>Za ovaj dokument je preporuka koristiti </a:t>
                      </a:r>
                      <a:r>
                        <a:rPr kumimoji="0" lang="hr-HR" altLang="en-US" sz="1100" b="0" i="0" u="none" strike="noStrike" cap="none" normalizeH="0" baseline="0" smtClean="0">
                          <a:ln>
                            <a:noFill/>
                          </a:ln>
                          <a:solidFill>
                            <a:schemeClr val="tx1"/>
                          </a:solidFill>
                          <a:effectLst/>
                          <a:latin typeface="Times New Roman" pitchFamily="18" charset="0"/>
                          <a:cs typeface="Times New Roman" pitchFamily="18" charset="0"/>
                        </a:rPr>
                        <a:t>http://geoportal.dgu.hr. </a:t>
                      </a:r>
                      <a:r>
                        <a:rPr kumimoji="0" lang="hr-HR" altLang="en-US" sz="1100" b="0" i="0" u="none" strike="noStrike" cap="none" normalizeH="0" baseline="0" smtClean="0">
                          <a:ln>
                            <a:noFill/>
                          </a:ln>
                          <a:solidFill>
                            <a:srgbClr val="FF0000"/>
                          </a:solidFill>
                          <a:effectLst/>
                          <a:latin typeface="Times New Roman" pitchFamily="18" charset="0"/>
                          <a:cs typeface="Times New Roman" pitchFamily="18" charset="0"/>
                        </a:rPr>
                        <a:t>Na navedenom portalu se mogu izdvojiti naselja po KO te popisati po JLS. Važno je nabrojati (ukoliko ima) naselja po JLS koja spadaju u TUG.</a:t>
                      </a: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lvl1pPr defTabSz="912813" eaLnBrk="0" hangingPunct="0">
                        <a:spcBef>
                          <a:spcPct val="20000"/>
                        </a:spcBef>
                        <a:defRPr sz="2800">
                          <a:solidFill>
                            <a:schemeClr val="tx1"/>
                          </a:solidFill>
                          <a:latin typeface="Arial" charset="0"/>
                        </a:defRPr>
                      </a:lvl1pPr>
                      <a:lvl2pPr marL="742950" indent="-285750" defTabSz="912813" eaLnBrk="0" hangingPunct="0">
                        <a:spcBef>
                          <a:spcPct val="20000"/>
                        </a:spcBef>
                        <a:defRPr sz="2400">
                          <a:solidFill>
                            <a:schemeClr val="tx1"/>
                          </a:solidFill>
                          <a:latin typeface="Arial" charset="0"/>
                        </a:defRPr>
                      </a:lvl2pPr>
                      <a:lvl3pPr marL="1143000" indent="-228600" defTabSz="912813" eaLnBrk="0" hangingPunct="0">
                        <a:spcBef>
                          <a:spcPct val="20000"/>
                        </a:spcBef>
                        <a:defRPr sz="2000">
                          <a:solidFill>
                            <a:schemeClr val="tx1"/>
                          </a:solidFill>
                          <a:latin typeface="Arial" charset="0"/>
                        </a:defRPr>
                      </a:lvl3pPr>
                      <a:lvl4pPr marL="1600200" indent="-228600" defTabSz="912813" eaLnBrk="0" hangingPunct="0">
                        <a:spcBef>
                          <a:spcPct val="20000"/>
                        </a:spcBef>
                        <a:defRPr>
                          <a:solidFill>
                            <a:schemeClr val="tx1"/>
                          </a:solidFill>
                          <a:latin typeface="Arial" charset="0"/>
                        </a:defRPr>
                      </a:lvl4pPr>
                      <a:lvl5pPr marL="2057400" indent="-228600" defTabSz="912813" eaLnBrk="0" hangingPunct="0">
                        <a:spcBef>
                          <a:spcPct val="20000"/>
                        </a:spcBef>
                        <a:defRPr>
                          <a:solidFill>
                            <a:schemeClr val="tx1"/>
                          </a:solidFill>
                          <a:latin typeface="Arial" charset="0"/>
                        </a:defRPr>
                      </a:lvl5pPr>
                      <a:lvl6pPr marL="2514600" indent="-228600" defTabSz="912813" eaLnBrk="0" fontAlgn="base" hangingPunct="0">
                        <a:spcBef>
                          <a:spcPct val="20000"/>
                        </a:spcBef>
                        <a:spcAft>
                          <a:spcPct val="0"/>
                        </a:spcAft>
                        <a:defRPr>
                          <a:solidFill>
                            <a:schemeClr val="tx1"/>
                          </a:solidFill>
                          <a:latin typeface="Arial" charset="0"/>
                        </a:defRPr>
                      </a:lvl6pPr>
                      <a:lvl7pPr marL="2971800" indent="-228600" defTabSz="912813" eaLnBrk="0" fontAlgn="base" hangingPunct="0">
                        <a:spcBef>
                          <a:spcPct val="20000"/>
                        </a:spcBef>
                        <a:spcAft>
                          <a:spcPct val="0"/>
                        </a:spcAft>
                        <a:defRPr>
                          <a:solidFill>
                            <a:schemeClr val="tx1"/>
                          </a:solidFill>
                          <a:latin typeface="Arial" charset="0"/>
                        </a:defRPr>
                      </a:lvl7pPr>
                      <a:lvl8pPr marL="3429000" indent="-228600" defTabSz="912813" eaLnBrk="0" fontAlgn="base" hangingPunct="0">
                        <a:spcBef>
                          <a:spcPct val="20000"/>
                        </a:spcBef>
                        <a:spcAft>
                          <a:spcPct val="0"/>
                        </a:spcAft>
                        <a:defRPr>
                          <a:solidFill>
                            <a:schemeClr val="tx1"/>
                          </a:solidFill>
                          <a:latin typeface="Arial" charset="0"/>
                        </a:defRPr>
                      </a:lvl8pPr>
                      <a:lvl9pPr marL="3886200" indent="-228600" defTabSz="912813" eaLnBrk="0" fontAlgn="base" hangingPunct="0">
                        <a:spcBef>
                          <a:spcPct val="20000"/>
                        </a:spcBef>
                        <a:spcAft>
                          <a:spcPct val="0"/>
                        </a:spcAft>
                        <a:defRPr>
                          <a:solidFill>
                            <a:schemeClr val="tx1"/>
                          </a:solidFill>
                          <a:latin typeface="Arial"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pPr>
                      <a:endParaRPr kumimoji="0" lang="hr-HR" alt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1784" marR="61784"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8" descr="AP-templat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Subtitle 2"/>
          <p:cNvSpPr txBox="1">
            <a:spLocks/>
          </p:cNvSpPr>
          <p:nvPr/>
        </p:nvSpPr>
        <p:spPr bwMode="auto">
          <a:xfrm>
            <a:off x="762000" y="1447800"/>
            <a:ext cx="7848600" cy="4876800"/>
          </a:xfrm>
          <a:prstGeom prst="rect">
            <a:avLst/>
          </a:prstGeom>
          <a:noFill/>
          <a:ln>
            <a:noFill/>
          </a:ln>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buFont typeface="Wingdings" pitchFamily="2" charset="2"/>
              <a:buChar char="ü"/>
              <a:defRPr/>
            </a:pPr>
            <a:r>
              <a:rPr lang="hr-HR" dirty="0" smtClean="0">
                <a:solidFill>
                  <a:schemeClr val="accent6">
                    <a:lumMod val="75000"/>
                  </a:schemeClr>
                </a:solidFill>
                <a:cs typeface="+mn-cs"/>
              </a:rPr>
              <a:t>navedeni dokumenti prilažu se uz prijavni obrazac i slažu prema redosljedu navedenom u Prilogu II prijavnog obrasca</a:t>
            </a:r>
          </a:p>
          <a:p>
            <a:pPr>
              <a:lnSpc>
                <a:spcPct val="150000"/>
              </a:lnSpc>
              <a:buFont typeface="Wingdings" pitchFamily="2" charset="2"/>
              <a:buChar char="ü"/>
              <a:defRPr/>
            </a:pPr>
            <a:r>
              <a:rPr lang="hr-HR" dirty="0" smtClean="0">
                <a:solidFill>
                  <a:schemeClr val="accent6">
                    <a:lumMod val="75000"/>
                  </a:schemeClr>
                </a:solidFill>
                <a:cs typeface="+mn-cs"/>
              </a:rPr>
              <a:t>potrebno je obrojčati stranice obrasca za prijavu zajedno sa svim priloženim dokumentima (broj stranice/ ukupan broj stranica, npr.: 1/134, 2/134, 3/134 itd.)</a:t>
            </a:r>
          </a:p>
          <a:p>
            <a:pPr>
              <a:lnSpc>
                <a:spcPct val="150000"/>
              </a:lnSpc>
              <a:buFont typeface="Wingdings" pitchFamily="2" charset="2"/>
              <a:buChar char="ü"/>
              <a:defRPr/>
            </a:pPr>
            <a:r>
              <a:rPr lang="hr-HR" dirty="0" smtClean="0">
                <a:solidFill>
                  <a:schemeClr val="accent6">
                    <a:lumMod val="75000"/>
                  </a:schemeClr>
                </a:solidFill>
                <a:cs typeface="+mn-cs"/>
              </a:rPr>
              <a:t>prijavu je potrebno dostaviti </a:t>
            </a:r>
            <a:r>
              <a:rPr lang="hr-HR" dirty="0">
                <a:solidFill>
                  <a:schemeClr val="accent6">
                    <a:lumMod val="75000"/>
                  </a:schemeClr>
                </a:solidFill>
                <a:cs typeface="+mn-cs"/>
              </a:rPr>
              <a:t>u dva primjerka u papirnatom obliku (izvornik i preslika) i na </a:t>
            </a:r>
            <a:r>
              <a:rPr lang="hr-HR" dirty="0" smtClean="0">
                <a:solidFill>
                  <a:schemeClr val="accent6">
                    <a:lumMod val="75000"/>
                  </a:schemeClr>
                </a:solidFill>
                <a:cs typeface="+mn-cs"/>
              </a:rPr>
              <a:t>CD-u isključivo preporučenom pošiljkom s povratnicom</a:t>
            </a:r>
          </a:p>
          <a:p>
            <a:pPr>
              <a:lnSpc>
                <a:spcPct val="150000"/>
              </a:lnSpc>
              <a:buFont typeface="Wingdings" pitchFamily="2" charset="2"/>
              <a:buChar char="ü"/>
              <a:defRPr/>
            </a:pPr>
            <a:r>
              <a:rPr lang="hr-HR" dirty="0">
                <a:solidFill>
                  <a:srgbClr val="FF0000"/>
                </a:solidFill>
                <a:cs typeface="+mn-cs"/>
              </a:rPr>
              <a:t>p</a:t>
            </a:r>
            <a:r>
              <a:rPr lang="hr-HR" dirty="0" smtClean="0">
                <a:solidFill>
                  <a:srgbClr val="FF0000"/>
                </a:solidFill>
                <a:cs typeface="+mn-cs"/>
              </a:rPr>
              <a:t>reslike ne treba ovjeravati kod javnog bilježnika</a:t>
            </a:r>
          </a:p>
          <a:p>
            <a:pPr marL="0" indent="0">
              <a:lnSpc>
                <a:spcPct val="150000"/>
              </a:lnSpc>
              <a:defRPr/>
            </a:pPr>
            <a:r>
              <a:rPr lang="hr-HR" dirty="0" smtClean="0">
                <a:solidFill>
                  <a:srgbClr val="FF0000"/>
                </a:solidFill>
                <a:cs typeface="+mn-cs"/>
              </a:rPr>
              <a:t>Važno!!!</a:t>
            </a:r>
          </a:p>
          <a:p>
            <a:pPr>
              <a:lnSpc>
                <a:spcPct val="150000"/>
              </a:lnSpc>
              <a:buFont typeface="Wingdings" pitchFamily="2" charset="2"/>
              <a:buChar char="§"/>
              <a:defRPr/>
            </a:pPr>
            <a:r>
              <a:rPr lang="hr-HR" dirty="0" smtClean="0">
                <a:solidFill>
                  <a:srgbClr val="FF0000"/>
                </a:solidFill>
                <a:cs typeface="+mn-cs"/>
              </a:rPr>
              <a:t>prijavni obrazac (I-OOP-1-L) – obavezan dokument</a:t>
            </a:r>
          </a:p>
          <a:p>
            <a:pPr>
              <a:lnSpc>
                <a:spcPct val="150000"/>
              </a:lnSpc>
              <a:buFont typeface="Wingdings" pitchFamily="2" charset="2"/>
              <a:buChar char="§"/>
              <a:defRPr/>
            </a:pPr>
            <a:r>
              <a:rPr lang="pl-PL" dirty="0" smtClean="0">
                <a:solidFill>
                  <a:srgbClr val="FF0000"/>
                </a:solidFill>
                <a:cs typeface="+mn-cs"/>
              </a:rPr>
              <a:t>podnjeti prijavu u APPRRR u propisanom roku</a:t>
            </a:r>
            <a:endParaRPr lang="hr-HR" dirty="0" smtClean="0">
              <a:solidFill>
                <a:srgbClr val="FF0000"/>
              </a:solidFill>
              <a:cs typeface="+mn-cs"/>
            </a:endParaRPr>
          </a:p>
          <a:p>
            <a:pPr marL="0" indent="0">
              <a:lnSpc>
                <a:spcPct val="150000"/>
              </a:lnSpc>
              <a:defRPr/>
            </a:pPr>
            <a:endParaRPr lang="hr-HR" sz="2400" dirty="0" smtClean="0">
              <a:solidFill>
                <a:srgbClr val="FF0000"/>
              </a:solidFill>
              <a:cs typeface="+mn-cs"/>
            </a:endParaRPr>
          </a:p>
          <a:p>
            <a:pPr marL="0" indent="0">
              <a:lnSpc>
                <a:spcPct val="150000"/>
              </a:lnSpc>
              <a:defRPr/>
            </a:pPr>
            <a:endParaRPr lang="hr-HR" sz="2400" dirty="0" smtClean="0">
              <a:solidFill>
                <a:srgbClr val="FF0000"/>
              </a:solidFill>
              <a:cs typeface="+mn-cs"/>
            </a:endParaRPr>
          </a:p>
        </p:txBody>
      </p:sp>
      <p:sp>
        <p:nvSpPr>
          <p:cNvPr id="5" name="Content Placeholder 2"/>
          <p:cNvSpPr txBox="1">
            <a:spLocks/>
          </p:cNvSpPr>
          <p:nvPr/>
        </p:nvSpPr>
        <p:spPr>
          <a:xfrm>
            <a:off x="457200" y="1412875"/>
            <a:ext cx="8229600" cy="4945063"/>
          </a:xfrm>
          <a:prstGeom prst="rect">
            <a:avLst/>
          </a:prstGeom>
        </p:spPr>
        <p:txBody>
          <a:bodyPr/>
          <a:lstStyle/>
          <a:p>
            <a:pPr eaLnBrk="0" hangingPunct="0">
              <a:defRPr/>
            </a:pPr>
            <a:endParaRPr lang="hr-HR" sz="3000" dirty="0">
              <a:solidFill>
                <a:schemeClr val="accent6">
                  <a:lumMod val="75000"/>
                </a:schemeClr>
              </a:solidFill>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8" descr="AP-templat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Subtitle 2"/>
          <p:cNvSpPr txBox="1">
            <a:spLocks/>
          </p:cNvSpPr>
          <p:nvPr/>
        </p:nvSpPr>
        <p:spPr bwMode="auto">
          <a:xfrm>
            <a:off x="762000" y="1447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20000"/>
              </a:spcBef>
              <a:buFont typeface="Arial" charset="0"/>
              <a:buNone/>
            </a:pPr>
            <a:endParaRPr lang="sr-Latn-CS" altLang="en-US" sz="1600"/>
          </a:p>
        </p:txBody>
      </p:sp>
      <p:sp>
        <p:nvSpPr>
          <p:cNvPr id="5" name="Content Placeholder 2"/>
          <p:cNvSpPr txBox="1">
            <a:spLocks/>
          </p:cNvSpPr>
          <p:nvPr/>
        </p:nvSpPr>
        <p:spPr>
          <a:xfrm>
            <a:off x="457200" y="1412875"/>
            <a:ext cx="8229600" cy="4945063"/>
          </a:xfrm>
          <a:prstGeom prst="rect">
            <a:avLst/>
          </a:prstGeom>
        </p:spPr>
        <p:txBody>
          <a:bodyPr/>
          <a:lstStyle/>
          <a:p>
            <a:pPr eaLnBrk="0" hangingPunct="0">
              <a:defRPr/>
            </a:pPr>
            <a:r>
              <a:rPr lang="hr-HR" b="1" i="1" kern="0" dirty="0">
                <a:solidFill>
                  <a:schemeClr val="accent6">
                    <a:lumMod val="75000"/>
                  </a:schemeClr>
                </a:solidFill>
                <a:cs typeface="+mn-cs"/>
              </a:rPr>
              <a:t>KONTAKTI</a:t>
            </a:r>
          </a:p>
          <a:p>
            <a:pPr eaLnBrk="0" hangingPunct="0">
              <a:defRPr/>
            </a:pPr>
            <a:endParaRPr lang="hr-HR" b="1" i="1" kern="0" dirty="0">
              <a:solidFill>
                <a:schemeClr val="accent6">
                  <a:lumMod val="75000"/>
                </a:schemeClr>
              </a:solidFill>
              <a:cs typeface="+mn-cs"/>
            </a:endParaRPr>
          </a:p>
          <a:p>
            <a:pPr eaLnBrk="0" hangingPunct="0">
              <a:defRPr/>
            </a:pPr>
            <a:r>
              <a:rPr lang="hr-HR" b="1" i="1" kern="0" dirty="0">
                <a:solidFill>
                  <a:schemeClr val="accent6">
                    <a:lumMod val="75000"/>
                  </a:schemeClr>
                </a:solidFill>
                <a:cs typeface="+mn-cs"/>
              </a:rPr>
              <a:t>Agencija za plaćanja u poljoprivredi,  ribarstvu i ruralnom razvoju  </a:t>
            </a:r>
          </a:p>
          <a:p>
            <a:pPr eaLnBrk="0" hangingPunct="0">
              <a:defRPr/>
            </a:pPr>
            <a:r>
              <a:rPr lang="hr-HR" b="1" i="1" kern="0" dirty="0">
                <a:solidFill>
                  <a:schemeClr val="accent6">
                    <a:lumMod val="75000"/>
                  </a:schemeClr>
                </a:solidFill>
                <a:cs typeface="+mn-cs"/>
              </a:rPr>
              <a:t>Ulica</a:t>
            </a:r>
            <a:r>
              <a:rPr lang="en-GB" b="1" i="1" kern="0" dirty="0">
                <a:solidFill>
                  <a:schemeClr val="accent6">
                    <a:lumMod val="75000"/>
                  </a:schemeClr>
                </a:solidFill>
                <a:cs typeface="+mn-cs"/>
              </a:rPr>
              <a:t> </a:t>
            </a:r>
            <a:r>
              <a:rPr lang="hr-HR" b="1" i="1" kern="0" dirty="0">
                <a:solidFill>
                  <a:schemeClr val="accent6">
                    <a:lumMod val="75000"/>
                  </a:schemeClr>
                </a:solidFill>
                <a:cs typeface="+mn-cs"/>
              </a:rPr>
              <a:t>grada</a:t>
            </a:r>
            <a:r>
              <a:rPr lang="en-GB" b="1" i="1" kern="0" dirty="0">
                <a:solidFill>
                  <a:schemeClr val="accent6">
                    <a:lumMod val="75000"/>
                  </a:schemeClr>
                </a:solidFill>
                <a:cs typeface="+mn-cs"/>
              </a:rPr>
              <a:t> </a:t>
            </a:r>
            <a:r>
              <a:rPr lang="hr-HR" b="1" i="1" kern="0" dirty="0">
                <a:solidFill>
                  <a:schemeClr val="accent6">
                    <a:lumMod val="75000"/>
                  </a:schemeClr>
                </a:solidFill>
                <a:cs typeface="+mn-cs"/>
              </a:rPr>
              <a:t>Vukovara</a:t>
            </a:r>
            <a:r>
              <a:rPr lang="en-GB" b="1" i="1" kern="0" dirty="0">
                <a:solidFill>
                  <a:schemeClr val="accent6">
                    <a:lumMod val="75000"/>
                  </a:schemeClr>
                </a:solidFill>
                <a:cs typeface="+mn-cs"/>
              </a:rPr>
              <a:t> 269d  </a:t>
            </a:r>
            <a:endParaRPr lang="hr-HR" b="1" i="1" kern="0" dirty="0">
              <a:solidFill>
                <a:schemeClr val="accent6">
                  <a:lumMod val="75000"/>
                </a:schemeClr>
              </a:solidFill>
              <a:cs typeface="+mn-cs"/>
            </a:endParaRPr>
          </a:p>
          <a:p>
            <a:pPr eaLnBrk="0" hangingPunct="0">
              <a:defRPr/>
            </a:pPr>
            <a:r>
              <a:rPr lang="en-GB" b="1" i="1" kern="0" dirty="0">
                <a:solidFill>
                  <a:schemeClr val="accent6">
                    <a:lumMod val="75000"/>
                  </a:schemeClr>
                </a:solidFill>
                <a:cs typeface="+mn-cs"/>
              </a:rPr>
              <a:t>10 000 Zagreb</a:t>
            </a:r>
            <a:endParaRPr lang="hr-HR" b="1" i="1" kern="0" dirty="0">
              <a:solidFill>
                <a:schemeClr val="accent6">
                  <a:lumMod val="75000"/>
                </a:schemeClr>
              </a:solidFill>
              <a:cs typeface="+mn-cs"/>
            </a:endParaRPr>
          </a:p>
          <a:p>
            <a:pPr eaLnBrk="0" hangingPunct="0">
              <a:defRPr/>
            </a:pPr>
            <a:endParaRPr lang="hr-HR" b="1" i="1" kern="0" dirty="0">
              <a:solidFill>
                <a:schemeClr val="accent6">
                  <a:lumMod val="75000"/>
                </a:schemeClr>
              </a:solidFill>
              <a:cs typeface="+mn-cs"/>
            </a:endParaRPr>
          </a:p>
          <a:p>
            <a:pPr eaLnBrk="0" hangingPunct="0">
              <a:defRPr/>
            </a:pPr>
            <a:r>
              <a:rPr lang="hr-HR" b="1" i="1" kern="0" dirty="0">
                <a:solidFill>
                  <a:schemeClr val="accent6">
                    <a:lumMod val="75000"/>
                  </a:schemeClr>
                </a:solidFill>
                <a:cs typeface="+mn-cs"/>
              </a:rPr>
              <a:t>Tel: (01) 6002-700 (centrala) </a:t>
            </a:r>
          </a:p>
          <a:p>
            <a:pPr eaLnBrk="0" hangingPunct="0">
              <a:defRPr/>
            </a:pPr>
            <a:r>
              <a:rPr lang="hr-HR" b="1" i="1" kern="0" dirty="0">
                <a:solidFill>
                  <a:schemeClr val="accent6">
                    <a:lumMod val="75000"/>
                  </a:schemeClr>
                </a:solidFill>
                <a:cs typeface="+mn-cs"/>
              </a:rPr>
              <a:t>Fax: (01) 6002-851</a:t>
            </a:r>
          </a:p>
          <a:p>
            <a:pPr eaLnBrk="0" hangingPunct="0">
              <a:defRPr/>
            </a:pPr>
            <a:endParaRPr lang="hr-HR" b="1" i="1" kern="0" dirty="0">
              <a:solidFill>
                <a:schemeClr val="accent6">
                  <a:lumMod val="75000"/>
                </a:schemeClr>
              </a:solidFill>
              <a:cs typeface="+mn-cs"/>
            </a:endParaRPr>
          </a:p>
          <a:p>
            <a:pPr eaLnBrk="0" hangingPunct="0">
              <a:defRPr/>
            </a:pPr>
            <a:r>
              <a:rPr lang="hr-HR" b="1" i="1" kern="0" dirty="0">
                <a:solidFill>
                  <a:schemeClr val="accent6">
                    <a:lumMod val="75000"/>
                  </a:schemeClr>
                </a:solidFill>
                <a:cs typeface="+mn-cs"/>
              </a:rPr>
              <a:t>Tel: (01) 6002-742, (01) 6002-744 </a:t>
            </a:r>
          </a:p>
          <a:p>
            <a:pPr eaLnBrk="0" hangingPunct="0">
              <a:defRPr/>
            </a:pPr>
            <a:r>
              <a:rPr lang="hr-HR" b="1" i="1" kern="0" dirty="0">
                <a:solidFill>
                  <a:schemeClr val="accent6">
                    <a:lumMod val="75000"/>
                  </a:schemeClr>
                </a:solidFill>
                <a:cs typeface="+mn-cs"/>
              </a:rPr>
              <a:t>(Odjel za odnose s javnošću)</a:t>
            </a:r>
          </a:p>
          <a:p>
            <a:pPr eaLnBrk="0" hangingPunct="0">
              <a:defRPr/>
            </a:pPr>
            <a:endParaRPr lang="hr-HR" b="1" i="1" kern="0" dirty="0">
              <a:solidFill>
                <a:schemeClr val="accent6">
                  <a:lumMod val="75000"/>
                </a:schemeClr>
              </a:solidFill>
              <a:cs typeface="+mn-cs"/>
            </a:endParaRPr>
          </a:p>
          <a:p>
            <a:pPr eaLnBrk="0" hangingPunct="0">
              <a:defRPr/>
            </a:pPr>
            <a:r>
              <a:rPr lang="hr-HR" b="1" i="1" kern="0" dirty="0">
                <a:solidFill>
                  <a:schemeClr val="accent6">
                    <a:lumMod val="75000"/>
                  </a:schemeClr>
                </a:solidFill>
                <a:cs typeface="+mn-cs"/>
              </a:rPr>
              <a:t>E-mail:</a:t>
            </a:r>
            <a:r>
              <a:rPr lang="hr-HR" b="1" dirty="0">
                <a:solidFill>
                  <a:schemeClr val="accent6">
                    <a:lumMod val="75000"/>
                  </a:schemeClr>
                </a:solidFill>
                <a:ea typeface="ＭＳ Ｐゴシック" pitchFamily="-65" charset="-128"/>
                <a:cs typeface="+mn-cs"/>
              </a:rPr>
              <a:t> </a:t>
            </a:r>
            <a:r>
              <a:rPr lang="en-GB" b="1" dirty="0">
                <a:solidFill>
                  <a:schemeClr val="accent6">
                    <a:lumMod val="75000"/>
                  </a:schemeClr>
                </a:solidFill>
                <a:ea typeface="ＭＳ Ｐゴシック" pitchFamily="-65" charset="-128"/>
                <a:cs typeface="+mn-cs"/>
                <a:hlinkClick r:id="rId3"/>
              </a:rPr>
              <a:t>info@</a:t>
            </a:r>
            <a:r>
              <a:rPr lang="hr-HR" b="1" dirty="0">
                <a:solidFill>
                  <a:schemeClr val="accent6">
                    <a:lumMod val="75000"/>
                  </a:schemeClr>
                </a:solidFill>
                <a:ea typeface="ＭＳ Ｐゴシック" pitchFamily="-65" charset="-128"/>
                <a:cs typeface="+mn-cs"/>
                <a:hlinkClick r:id="rId3"/>
              </a:rPr>
              <a:t>apprrr</a:t>
            </a:r>
            <a:r>
              <a:rPr lang="en-GB" b="1" dirty="0">
                <a:solidFill>
                  <a:schemeClr val="accent6">
                    <a:lumMod val="75000"/>
                  </a:schemeClr>
                </a:solidFill>
                <a:ea typeface="ＭＳ Ｐゴシック" pitchFamily="-65" charset="-128"/>
                <a:cs typeface="+mn-cs"/>
                <a:hlinkClick r:id="rId3"/>
              </a:rPr>
              <a:t>.hr</a:t>
            </a:r>
            <a:endParaRPr lang="hr-HR" b="1" dirty="0">
              <a:solidFill>
                <a:schemeClr val="accent6">
                  <a:lumMod val="75000"/>
                </a:schemeClr>
              </a:solidFill>
              <a:ea typeface="ＭＳ Ｐゴシック" pitchFamily="-65" charset="-128"/>
              <a:cs typeface="+mn-cs"/>
            </a:endParaRPr>
          </a:p>
          <a:p>
            <a:pPr eaLnBrk="0" hangingPunct="0">
              <a:defRPr/>
            </a:pPr>
            <a:endParaRPr lang="hr-HR" b="1" dirty="0">
              <a:solidFill>
                <a:schemeClr val="accent6">
                  <a:lumMod val="75000"/>
                </a:schemeClr>
              </a:solidFill>
              <a:ea typeface="ＭＳ Ｐゴシック" pitchFamily="-65" charset="-128"/>
              <a:cs typeface="+mn-cs"/>
            </a:endParaRPr>
          </a:p>
          <a:p>
            <a:pPr eaLnBrk="0" hangingPunct="0">
              <a:defRPr/>
            </a:pPr>
            <a:r>
              <a:rPr lang="hr-HR" b="1" i="1" kern="0" dirty="0">
                <a:solidFill>
                  <a:schemeClr val="accent6">
                    <a:lumMod val="75000"/>
                  </a:schemeClr>
                </a:solidFill>
                <a:cs typeface="+mn-cs"/>
              </a:rPr>
              <a:t>Dodatne informacije dostupne na: </a:t>
            </a:r>
            <a:r>
              <a:rPr lang="hr-HR" b="1" dirty="0">
                <a:solidFill>
                  <a:schemeClr val="accent6">
                    <a:lumMod val="75000"/>
                  </a:schemeClr>
                </a:solidFill>
                <a:ea typeface="ＭＳ Ｐゴシック" pitchFamily="-65" charset="-128"/>
                <a:cs typeface="+mn-cs"/>
                <a:hlinkClick r:id="rId3"/>
              </a:rPr>
              <a:t>www.apprrr.hr</a:t>
            </a:r>
            <a:endParaRPr lang="hr-HR" sz="3000" dirty="0">
              <a:solidFill>
                <a:schemeClr val="accent6">
                  <a:lumMod val="75000"/>
                </a:schemeClr>
              </a:solidFill>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Zadani dizajn">
  <a:themeElements>
    <a:clrScheme name="Zadani dizaj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Zadani dizaj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Zadani dizaj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Zadani dizaj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Zadani dizaj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Zadani dizaj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Zadani dizaj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Zadani dizaj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Zadani dizaj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Zadani dizaj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Zadani dizaj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Zadani dizaj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Zadani dizaj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Zadani dizaj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4379</TotalTime>
  <Words>1341</Words>
  <Application>Microsoft Office PowerPoint</Application>
  <PresentationFormat>On-screen Show (4:3)</PresentationFormat>
  <Paragraphs>223</Paragraphs>
  <Slides>10</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Times New Roman</vt:lpstr>
      <vt:lpstr>Courier New</vt:lpstr>
      <vt:lpstr>Wingdings</vt:lpstr>
      <vt:lpstr>ＭＳ Ｐゴシック</vt:lpstr>
      <vt:lpstr>Zadani dizajn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rh-mps</dc:creator>
  <cp:lastModifiedBy>Acer</cp:lastModifiedBy>
  <cp:revision>655</cp:revision>
  <dcterms:created xsi:type="dcterms:W3CDTF">2010-11-17T20:43:58Z</dcterms:created>
  <dcterms:modified xsi:type="dcterms:W3CDTF">2015-01-28T09:20:16Z</dcterms:modified>
</cp:coreProperties>
</file>