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76" r:id="rId2"/>
    <p:sldId id="256" r:id="rId3"/>
    <p:sldId id="257" r:id="rId4"/>
    <p:sldId id="277" r:id="rId5"/>
    <p:sldId id="271" r:id="rId6"/>
    <p:sldId id="272" r:id="rId7"/>
    <p:sldId id="258" r:id="rId8"/>
    <p:sldId id="259" r:id="rId9"/>
    <p:sldId id="273" r:id="rId10"/>
    <p:sldId id="261" r:id="rId11"/>
    <p:sldId id="263" r:id="rId12"/>
    <p:sldId id="264" r:id="rId13"/>
    <p:sldId id="267" r:id="rId14"/>
    <p:sldId id="265" r:id="rId15"/>
    <p:sldId id="268" r:id="rId16"/>
    <p:sldId id="266" r:id="rId17"/>
    <p:sldId id="269" r:id="rId18"/>
    <p:sldId id="270" r:id="rId19"/>
    <p:sldId id="274" r:id="rId20"/>
  </p:sldIdLst>
  <p:sldSz cx="12190413" cy="7346950"/>
  <p:notesSz cx="6735763" cy="9866313"/>
  <p:defaultTextStyle>
    <a:defPPr>
      <a:defRPr lang="sr-Latn-RS"/>
    </a:defPPr>
    <a:lvl1pPr marL="0" algn="l" defTabSz="111639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58195" algn="l" defTabSz="111639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116391" algn="l" defTabSz="111639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74586" algn="l" defTabSz="111639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232782" algn="l" defTabSz="111639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90977" algn="l" defTabSz="111639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349173" algn="l" defTabSz="111639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907368" algn="l" defTabSz="111639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465564" algn="l" defTabSz="111639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14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66743" autoAdjust="0"/>
  </p:normalViewPr>
  <p:slideViewPr>
    <p:cSldViewPr>
      <p:cViewPr varScale="1">
        <p:scale>
          <a:sx n="53" d="100"/>
          <a:sy n="53" d="100"/>
        </p:scale>
        <p:origin x="1810" y="62"/>
      </p:cViewPr>
      <p:guideLst>
        <p:guide orient="horz" pos="2314"/>
        <p:guide pos="3840"/>
      </p:guideLst>
    </p:cSldViewPr>
  </p:slideViewPr>
  <p:outlineViewPr>
    <p:cViewPr>
      <p:scale>
        <a:sx n="33" d="100"/>
        <a:sy n="33" d="100"/>
      </p:scale>
      <p:origin x="36" y="263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 err="1"/>
              <a:t>Proizvodnja</a:t>
            </a:r>
            <a:r>
              <a:rPr lang="en-US" sz="1800" dirty="0"/>
              <a:t> u </a:t>
            </a:r>
            <a:r>
              <a:rPr lang="en-US" sz="1800" dirty="0" err="1"/>
              <a:t>akvakulturi</a:t>
            </a:r>
            <a:r>
              <a:rPr lang="en-US" sz="1800" dirty="0"/>
              <a:t> (t)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plotArea>
      <c:layout>
        <c:manualLayout>
          <c:layoutTarget val="inner"/>
          <c:xMode val="edge"/>
          <c:yMode val="edge"/>
          <c:x val="0.10731714785651794"/>
          <c:y val="0.27761628754738993"/>
          <c:w val="0.86212729658792642"/>
          <c:h val="0.51681284631087776"/>
        </c:manualLayout>
      </c:layout>
      <c:lineChart>
        <c:grouping val="standard"/>
        <c:varyColors val="0"/>
        <c:ser>
          <c:idx val="0"/>
          <c:order val="0"/>
          <c:tx>
            <c:strRef>
              <c:f>STATISTIKA!$A$2</c:f>
              <c:strCache>
                <c:ptCount val="1"/>
                <c:pt idx="0">
                  <c:v>UKUPNO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STATISTIKA!$E$1:$N$1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STATISTIKA!$E$2:$N$2</c:f>
              <c:numCache>
                <c:formatCode>#,##0.00</c:formatCode>
                <c:ptCount val="10"/>
                <c:pt idx="0">
                  <c:v>15686</c:v>
                </c:pt>
                <c:pt idx="1">
                  <c:v>17189</c:v>
                </c:pt>
                <c:pt idx="2">
                  <c:v>13921.45</c:v>
                </c:pt>
                <c:pt idx="3">
                  <c:v>13719.710000000001</c:v>
                </c:pt>
                <c:pt idx="4">
                  <c:v>13767.8</c:v>
                </c:pt>
                <c:pt idx="5">
                  <c:v>16875.100000000002</c:v>
                </c:pt>
                <c:pt idx="6">
                  <c:v>17268.98</c:v>
                </c:pt>
                <c:pt idx="7">
                  <c:v>17114.3</c:v>
                </c:pt>
                <c:pt idx="8" formatCode="General">
                  <c:v>19680.291959999999</c:v>
                </c:pt>
                <c:pt idx="9" formatCode="General">
                  <c:v>20464.223830666699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D09-491E-B0A0-B85BA0289D13}"/>
            </c:ext>
          </c:extLst>
        </c:ser>
        <c:ser>
          <c:idx val="1"/>
          <c:order val="1"/>
          <c:tx>
            <c:strRef>
              <c:f>STATISTIKA!$A$8</c:f>
              <c:strCache>
                <c:ptCount val="1"/>
                <c:pt idx="0">
                  <c:v>SLATKOVODNA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STATISTIKA!$E$1:$N$1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STATISTIKA!$E$8:$N$8</c:f>
              <c:numCache>
                <c:formatCode>#,##0.00</c:formatCode>
                <c:ptCount val="10"/>
                <c:pt idx="0">
                  <c:v>5058</c:v>
                </c:pt>
                <c:pt idx="1">
                  <c:v>6283</c:v>
                </c:pt>
                <c:pt idx="2">
                  <c:v>4213.8500000000004</c:v>
                </c:pt>
                <c:pt idx="3">
                  <c:v>3238.85</c:v>
                </c:pt>
                <c:pt idx="4">
                  <c:v>3820.63</c:v>
                </c:pt>
                <c:pt idx="5">
                  <c:v>4832.2</c:v>
                </c:pt>
                <c:pt idx="6">
                  <c:v>4034.21</c:v>
                </c:pt>
                <c:pt idx="7">
                  <c:v>3272.2</c:v>
                </c:pt>
                <c:pt idx="8">
                  <c:v>2898.83509</c:v>
                </c:pt>
                <c:pt idx="9">
                  <c:v>3100.4131699999998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D09-491E-B0A0-B85BA0289D13}"/>
            </c:ext>
          </c:extLst>
        </c:ser>
        <c:ser>
          <c:idx val="2"/>
          <c:order val="2"/>
          <c:tx>
            <c:strRef>
              <c:f>STATISTIKA!$A$14</c:f>
              <c:strCache>
                <c:ptCount val="1"/>
                <c:pt idx="0">
                  <c:v>MORSKA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STATISTIKA!$E$1:$N$1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STATISTIKA!$E$14:$N$14</c:f>
              <c:numCache>
                <c:formatCode>#,##0.00</c:formatCode>
                <c:ptCount val="10"/>
                <c:pt idx="0">
                  <c:v>10628</c:v>
                </c:pt>
                <c:pt idx="1">
                  <c:v>10906</c:v>
                </c:pt>
                <c:pt idx="2">
                  <c:v>9707.6</c:v>
                </c:pt>
                <c:pt idx="3">
                  <c:v>10480.86</c:v>
                </c:pt>
                <c:pt idx="4">
                  <c:v>9947.17</c:v>
                </c:pt>
                <c:pt idx="5">
                  <c:v>12042.900000000001</c:v>
                </c:pt>
                <c:pt idx="6">
                  <c:v>13234.77</c:v>
                </c:pt>
                <c:pt idx="7">
                  <c:v>13842.099999999999</c:v>
                </c:pt>
                <c:pt idx="8">
                  <c:v>16781.456870000002</c:v>
                </c:pt>
                <c:pt idx="9">
                  <c:v>17323.521660666702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D09-491E-B0A0-B85BA0289D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165824"/>
        <c:axId val="69168128"/>
      </c:lineChart>
      <c:catAx>
        <c:axId val="691658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godina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r-Latn-R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69168128"/>
        <c:crosses val="autoZero"/>
        <c:auto val="1"/>
        <c:lblAlgn val="ctr"/>
        <c:lblOffset val="100"/>
        <c:noMultiLvlLbl val="0"/>
      </c:catAx>
      <c:valAx>
        <c:axId val="69168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</a:t>
                </a:r>
              </a:p>
            </c:rich>
          </c:tx>
          <c:layout>
            <c:manualLayout>
              <c:xMode val="edge"/>
              <c:yMode val="edge"/>
              <c:x val="2.1146716621310502E-2"/>
              <c:y val="0.199130555985964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r-Latn-R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69165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1988653529570656"/>
          <c:y val="0.14559616811112441"/>
          <c:w val="0.56022692940858687"/>
          <c:h val="4.90507592987229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Vrijednost proizvodnje u akvakulturi (</a:t>
            </a:r>
            <a:r>
              <a:rPr lang="hr-HR" sz="1800"/>
              <a:t>€</a:t>
            </a:r>
            <a:r>
              <a:rPr lang="en-US" sz="1800"/>
              <a:t>)</a:t>
            </a:r>
          </a:p>
        </c:rich>
      </c:tx>
      <c:layout>
        <c:manualLayout>
          <c:xMode val="edge"/>
          <c:yMode val="edge"/>
          <c:x val="0.18176377952755907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plotArea>
      <c:layout>
        <c:manualLayout>
          <c:layoutTarget val="inner"/>
          <c:xMode val="edge"/>
          <c:yMode val="edge"/>
          <c:x val="0.16553937007874017"/>
          <c:y val="0.27761628754738993"/>
          <c:w val="0.80390507436570424"/>
          <c:h val="0.51681284631087776"/>
        </c:manualLayout>
      </c:layout>
      <c:lineChart>
        <c:grouping val="standard"/>
        <c:varyColors val="0"/>
        <c:ser>
          <c:idx val="0"/>
          <c:order val="0"/>
          <c:tx>
            <c:strRef>
              <c:f>STATISTIKA!$A$2</c:f>
              <c:strCache>
                <c:ptCount val="1"/>
                <c:pt idx="0">
                  <c:v>UKUPNO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STATISTIKA!$E$1:$N$1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STATISTIKA!$E$3:$N$3</c:f>
              <c:numCache>
                <c:formatCode>#,##0.00</c:formatCode>
                <c:ptCount val="10"/>
                <c:pt idx="0">
                  <c:v>73007504.519999996</c:v>
                </c:pt>
                <c:pt idx="1">
                  <c:v>93953516.780000001</c:v>
                </c:pt>
                <c:pt idx="2">
                  <c:v>67701969.170000002</c:v>
                </c:pt>
                <c:pt idx="3">
                  <c:v>78945505.550000012</c:v>
                </c:pt>
                <c:pt idx="4">
                  <c:v>77417089.229999989</c:v>
                </c:pt>
                <c:pt idx="5">
                  <c:v>102662186.71999998</c:v>
                </c:pt>
                <c:pt idx="6">
                  <c:v>108800328.46000001</c:v>
                </c:pt>
                <c:pt idx="7">
                  <c:v>100974159.85999998</c:v>
                </c:pt>
                <c:pt idx="8">
                  <c:v>120046793.69231187</c:v>
                </c:pt>
                <c:pt idx="9">
                  <c:v>120760937.17914565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114-45C9-9D85-62420DC90A2E}"/>
            </c:ext>
          </c:extLst>
        </c:ser>
        <c:ser>
          <c:idx val="1"/>
          <c:order val="1"/>
          <c:tx>
            <c:strRef>
              <c:f>STATISTIKA!$A$8</c:f>
              <c:strCache>
                <c:ptCount val="1"/>
                <c:pt idx="0">
                  <c:v>SLATKOVODNA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STATISTIKA!$E$1:$N$1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STATISTIKA!$E$9:$N$9</c:f>
              <c:numCache>
                <c:formatCode>#,##0.00</c:formatCode>
                <c:ptCount val="10"/>
                <c:pt idx="0">
                  <c:v>11769765.859999999</c:v>
                </c:pt>
                <c:pt idx="1">
                  <c:v>12139990.66</c:v>
                </c:pt>
                <c:pt idx="2">
                  <c:v>7904370.6399999997</c:v>
                </c:pt>
                <c:pt idx="3">
                  <c:v>6606036.8600000003</c:v>
                </c:pt>
                <c:pt idx="4">
                  <c:v>6909712.3799999999</c:v>
                </c:pt>
                <c:pt idx="5">
                  <c:v>8322288.7699999996</c:v>
                </c:pt>
                <c:pt idx="6">
                  <c:v>7869405.3399999999</c:v>
                </c:pt>
                <c:pt idx="7">
                  <c:v>6965559.1600000001</c:v>
                </c:pt>
                <c:pt idx="8">
                  <c:v>6744164.3360883063</c:v>
                </c:pt>
                <c:pt idx="9">
                  <c:v>7101003.9164482057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114-45C9-9D85-62420DC90A2E}"/>
            </c:ext>
          </c:extLst>
        </c:ser>
        <c:ser>
          <c:idx val="2"/>
          <c:order val="2"/>
          <c:tx>
            <c:strRef>
              <c:f>STATISTIKA!$A$14</c:f>
              <c:strCache>
                <c:ptCount val="1"/>
                <c:pt idx="0">
                  <c:v>MORSKA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STATISTIKA!$E$1:$N$1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STATISTIKA!$E$15:$N$15</c:f>
              <c:numCache>
                <c:formatCode>#,##0.00</c:formatCode>
                <c:ptCount val="10"/>
                <c:pt idx="0">
                  <c:v>61237738.659999996</c:v>
                </c:pt>
                <c:pt idx="1">
                  <c:v>81813526.120000005</c:v>
                </c:pt>
                <c:pt idx="2">
                  <c:v>59797598.530000001</c:v>
                </c:pt>
                <c:pt idx="3">
                  <c:v>72339468.690000013</c:v>
                </c:pt>
                <c:pt idx="4">
                  <c:v>70507376.849999994</c:v>
                </c:pt>
                <c:pt idx="5">
                  <c:v>94339897.949999988</c:v>
                </c:pt>
                <c:pt idx="6">
                  <c:v>100930923.12</c:v>
                </c:pt>
                <c:pt idx="7">
                  <c:v>94008600.699999988</c:v>
                </c:pt>
                <c:pt idx="8">
                  <c:v>113302629.35622357</c:v>
                </c:pt>
                <c:pt idx="9">
                  <c:v>113659933.26269743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114-45C9-9D85-62420DC90A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0284032"/>
        <c:axId val="70286336"/>
      </c:lineChart>
      <c:catAx>
        <c:axId val="702840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godina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r-Latn-R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70286336"/>
        <c:crosses val="autoZero"/>
        <c:auto val="1"/>
        <c:lblAlgn val="ctr"/>
        <c:lblOffset val="100"/>
        <c:noMultiLvlLbl val="0"/>
      </c:catAx>
      <c:valAx>
        <c:axId val="70286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€</a:t>
                </a:r>
              </a:p>
            </c:rich>
          </c:tx>
          <c:layout>
            <c:manualLayout>
              <c:xMode val="edge"/>
              <c:yMode val="edge"/>
              <c:x val="3.3059257534423667E-2"/>
              <c:y val="0.194755589132130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r-Latn-R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70284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1618182922621995"/>
          <c:y val="0.14380275962374645"/>
          <c:w val="0.57258154326116972"/>
          <c:h val="4.8446567243534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F40BBC-3609-48E4-AD1B-88F48580EDC3}" type="datetimeFigureOut">
              <a:rPr lang="hr-HR" smtClean="0"/>
              <a:t>26.6.2020.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BF009-18E3-4751-A5CA-15F7001956C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9849322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B7152-4EA5-4E4A-AB2D-F57DC6BC40F3}" type="datetimeFigureOut">
              <a:rPr lang="hr-HR" smtClean="0"/>
              <a:t>26.6.2020.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298450" y="739775"/>
            <a:ext cx="61388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DFD4AE-922D-4EE9-A3A1-23C2BB8AC6A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0427999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1116391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558195" algn="l" defTabSz="1116391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1116391" algn="l" defTabSz="1116391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674586" algn="l" defTabSz="1116391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2232782" algn="l" defTabSz="1116391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2790977" algn="l" defTabSz="1116391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3349173" algn="l" defTabSz="1116391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3907368" algn="l" defTabSz="1116391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4465564" algn="l" defTabSz="1116391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298450" y="739775"/>
            <a:ext cx="6138863" cy="3700463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DFD4AE-922D-4EE9-A3A1-23C2BB8AC6A8}" type="slidenum">
              <a:rPr lang="hr-HR" smtClean="0"/>
              <a:t>1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921689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298450" y="739775"/>
            <a:ext cx="6138863" cy="3700463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b="0" i="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Osim sustava i tehnologija i inovacija usmjerenih direktno na proizvodnju poticat će se</a:t>
            </a:r>
          </a:p>
          <a:p>
            <a:r>
              <a:rPr lang="hr-HR" sz="1200" b="1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Primjenu učinkovitih praksi upravljanja zdravljem životinja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1200" dirty="0">
                <a:latin typeface="+mj-lt"/>
              </a:rPr>
              <a:t>Poticanje tehnoloških i sanitarnih mjera kojima se osigurava upravljanje zdravljem, uključujući ranu dijagnostiku i preventivne intervencije u cilju povećanja dobrobiti riba i sigurnosti proizvoda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1200" dirty="0">
                <a:latin typeface="+mj-lt"/>
              </a:rPr>
              <a:t>Financiranje sustava za koji omogućuju prijenos znanja i informacija potrebnih za primjenu učinkovite prakse upravljanja zdravljem životinja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1200" dirty="0">
                <a:latin typeface="+mj-lt"/>
              </a:rPr>
              <a:t>Financiranje izrada planove </a:t>
            </a:r>
            <a:r>
              <a:rPr lang="hr-HR" sz="1200" dirty="0" err="1">
                <a:latin typeface="+mj-lt"/>
              </a:rPr>
              <a:t>biosigurnosti</a:t>
            </a:r>
            <a:r>
              <a:rPr lang="hr-HR" sz="1200" dirty="0">
                <a:latin typeface="+mj-lt"/>
              </a:rPr>
              <a:t> za svakog uzgajivača</a:t>
            </a:r>
            <a:endParaRPr lang="hr-HR" sz="1200" i="1" dirty="0">
              <a:latin typeface="+mj-lt"/>
            </a:endParaRPr>
          </a:p>
          <a:p>
            <a:r>
              <a:rPr lang="hr-HR" sz="1200" b="1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Unaprjeđenje upravljanja staništima i predatorskim vrstama na uzgajalištima</a:t>
            </a:r>
          </a:p>
          <a:p>
            <a:pPr marL="342900" marR="0" indent="-342900" algn="l" defTabSz="11163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-HR" sz="1200" dirty="0">
                <a:latin typeface="+mj-lt"/>
              </a:rPr>
              <a:t>Potpora inovativnim rješenjima za ublažavanje šteta od grabežljivca kroz preventivnim mjere</a:t>
            </a:r>
            <a:endParaRPr lang="hr-HR" sz="1200" i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1200" dirty="0">
                <a:latin typeface="+mj-lt"/>
              </a:rPr>
              <a:t>Uspostava kodeksa dobre prakse i smjernica za komplementarne djelatnosti na područjima Natura 2000</a:t>
            </a:r>
          </a:p>
          <a:p>
            <a:r>
              <a:rPr lang="hr-HR" sz="1200" b="1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Razvoj instrumenata za upravljanje rizicima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1200" dirty="0">
                <a:latin typeface="+mj-lt"/>
              </a:rPr>
              <a:t>Poticanje prilagođenih rješenja za upravljanje rizikom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1200" dirty="0">
                <a:latin typeface="+mj-lt"/>
              </a:rPr>
              <a:t>Poticanje smanjenja financijskih rizika kombiniranim financijskim instrumentima kreditiranje s olakšicama za podjelu rizika (garancije), investicijskom potporom (podudaranje bespovratnih sredstava) ) i savjetodavno pomoći investitorima</a:t>
            </a:r>
            <a:endParaRPr lang="hr-HR" sz="1200" i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r>
              <a:rPr lang="vi-VN" sz="1200" b="1" i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Unaprjeđenje pristupa klimatskim i okolišnim podacima</a:t>
            </a:r>
            <a:endParaRPr lang="hr-HR" sz="1200" b="1" i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1200" dirty="0">
                <a:latin typeface="+mj-lt"/>
              </a:rPr>
              <a:t>Razvoj integrirane platforme za upravljanje podacima za procjenu utjecaja klimatskih promjena, analizu utjecaja na uzgoj, modeliranje optimizacije vodenih resursa i praćenje ponašanja prilagodbe, smjernice za odluke o investiranju, predviđanje mogućih prirodnih katastrofa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r-HR" dirty="0"/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DFD4AE-922D-4EE9-A3A1-23C2BB8AC6A8}" type="slidenum">
              <a:rPr lang="hr-HR" smtClean="0"/>
              <a:t>10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39918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298450" y="739775"/>
            <a:ext cx="6138863" cy="3700463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11163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b="0" i="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Svakako</a:t>
            </a:r>
            <a:r>
              <a:rPr lang="hr-HR" sz="1200" b="0" i="0" baseline="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 jedna od intervencija od koje se očekuje pozitivni rezultati i promjene u sektoru je </a:t>
            </a:r>
            <a:r>
              <a:rPr lang="hr-HR" sz="1200" b="1" i="1" dirty="0"/>
              <a:t>Poticanje razvoja vrijednosnih lanaca u </a:t>
            </a:r>
            <a:r>
              <a:rPr lang="hr-HR" sz="1200" b="1" i="1" dirty="0" err="1"/>
              <a:t>akvakulturi</a:t>
            </a:r>
            <a:r>
              <a:rPr lang="hr-HR" sz="1200" b="1" i="1" dirty="0"/>
              <a:t>.</a:t>
            </a:r>
            <a:r>
              <a:rPr lang="hr-HR" sz="1200" b="1" i="1" baseline="0" dirty="0"/>
              <a:t>  </a:t>
            </a:r>
            <a:r>
              <a:rPr lang="hr-HR" sz="1200" b="0" i="0" baseline="0" dirty="0"/>
              <a:t>Kroz takve </a:t>
            </a:r>
            <a:r>
              <a:rPr lang="hr-HR" sz="1200" b="0" i="0" baseline="0" dirty="0" err="1"/>
              <a:t>intevencije</a:t>
            </a:r>
            <a:r>
              <a:rPr lang="hr-HR" sz="1200" b="0" i="0" baseline="0" dirty="0"/>
              <a:t> biti će omogućeno:</a:t>
            </a:r>
            <a:r>
              <a:rPr lang="hr-HR" sz="1200" b="1" i="1" baseline="0" dirty="0"/>
              <a:t> </a:t>
            </a:r>
            <a:endParaRPr lang="hr-HR" sz="1200" b="0" i="0" baseline="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hr-HR" sz="1200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Poticanje osnivanja proizvodnih partnerstava između proizvođača u akvakulturi i trgovaca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potpore će biti namijenjene </a:t>
            </a:r>
            <a:r>
              <a:rPr lang="hr-H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razvoju novih distribucijskih lanaca </a:t>
            </a:r>
            <a:r>
              <a:rPr lang="hr-HR" sz="1200" b="0" i="0" baseline="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a koje se prvenstveno odnose na male i srednje proizvođače </a:t>
            </a:r>
            <a:r>
              <a:rPr lang="hr-H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Poticanje</a:t>
            </a:r>
            <a:r>
              <a:rPr lang="hr-H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partnerstva između proizvođača </a:t>
            </a:r>
            <a:r>
              <a:rPr lang="hr-H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akvakulture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institucionalnih kupaca kao što su bolnice, škole i vrtići jer će se poticati poslovni modeli i oblici suradnje kojima će se povećati konzumacija proizvoda ribarstva i </a:t>
            </a:r>
            <a:r>
              <a:rPr lang="hr-H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akvakulture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 domaćem tržištu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razvoj novih proizvoda dodane vrijednosti s težištem na različitim skupinama potrošača u strateškim tržišnim segmentima, kao i promicanje </a:t>
            </a:r>
            <a:r>
              <a:rPr lang="hr-H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gastro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-destinacijskog turizma</a:t>
            </a:r>
          </a:p>
          <a:p>
            <a:r>
              <a:rPr lang="vi-VN" sz="1200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Jačanje i poticanje osnivanja organizacija proizvođača </a:t>
            </a:r>
            <a:endParaRPr lang="hr-HR" sz="1200" b="1" i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poticanje osnivanja i razvoja organizacija proizvođača i drugih</a:t>
            </a:r>
            <a:r>
              <a:rPr lang="hr-H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načina udruživanja s ciljem okrupnjivanja ponude na tržištu 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kako bi se osigurao veći marketinški i tržišni potencijal</a:t>
            </a:r>
          </a:p>
          <a:p>
            <a:r>
              <a:rPr lang="hr-HR" sz="1200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</a:t>
            </a:r>
            <a:r>
              <a:rPr lang="vi-VN" sz="1200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otpora proizvođačima za sukladnost s</a:t>
            </a:r>
            <a:r>
              <a:rPr lang="hr-HR" sz="1200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a</a:t>
            </a:r>
            <a:r>
              <a:rPr lang="vi-VN" sz="1200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 standardima sigurnosti i kvalitete hrane</a:t>
            </a:r>
            <a:endParaRPr lang="hr-HR" sz="1200" b="1" i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poticati sukladnost s dobrovoljnim programima certificiranja kvalitete koji su širi od minimalnih zakonskih standarda sigurnosti i kvalitete hrane (npr. ekološka proizvodnja, oznake zemljopisnog podrijetla, itd.) </a:t>
            </a:r>
          </a:p>
          <a:p>
            <a:r>
              <a:rPr lang="hr-HR" sz="1200" b="1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Potpore za inovacije, mlade i poduzetnike za pokretanje novih uzgajališta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financijska potpora, mladim</a:t>
            </a:r>
            <a:r>
              <a:rPr lang="hr-H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poduzetnicima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za pokretanje novih inovativnih projekata i poduzeća u akvakulturi koji žele ulagati u nove proizvode, tehnologije i usluge u lancu akvakulture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Poticanje novih tehnologija u vidu digitalnih platformi</a:t>
            </a:r>
            <a:r>
              <a:rPr lang="hr-H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za širenje znanja i svih potrebnih informacija uzgajivačima u </a:t>
            </a:r>
            <a:r>
              <a:rPr lang="hr-H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akvakulturi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hr-HR" sz="1200" b="1" i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endParaRPr lang="hr-HR" b="1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DFD4AE-922D-4EE9-A3A1-23C2BB8AC6A8}" type="slidenum">
              <a:rPr lang="hr-HR" smtClean="0"/>
              <a:t>11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198012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298450" y="739775"/>
            <a:ext cx="6138863" cy="3700463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11163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1200" b="1" i="1" dirty="0">
                <a:solidFill>
                  <a:schemeClr val="tx1"/>
                </a:solidFill>
                <a:latin typeface="+mn-lt"/>
              </a:rPr>
              <a:t>Povećanje sinergije između sektora akvakulture i srodnih sektora u ruralnim i obalnim područjima</a:t>
            </a:r>
            <a:endParaRPr lang="hr-HR" sz="1200" b="1" i="1" dirty="0">
              <a:solidFill>
                <a:schemeClr val="tx1"/>
              </a:solidFill>
              <a:latin typeface="+mn-lt"/>
            </a:endParaRPr>
          </a:p>
          <a:p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Ovom će se intervencijom poticati izrada i provedba planova za koordinirano korištenje zemljišta i upravljanja obalnim područjem. U planovima će se definirati lokacije novih uzgajališta uzimajući u obzir sve specifičnosti lokacije i moguće veze s drugim djelatnostima u okruženju – cilj je pojednostaviti</a:t>
            </a:r>
            <a:r>
              <a:rPr lang="hr-H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ubrzati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administrativne postupke. Intervencije kojima će se to postići su:</a:t>
            </a:r>
          </a:p>
          <a:p>
            <a:pPr marL="0" marR="0" indent="0" algn="l" defTabSz="11163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Poticanje</a:t>
            </a:r>
            <a:r>
              <a:rPr lang="hr-H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izrade sveobuhvatnih planova kojima je </a:t>
            </a:r>
            <a:r>
              <a:rPr lang="hr-HR" sz="1200" b="1" i="1" dirty="0">
                <a:solidFill>
                  <a:schemeClr val="tx1"/>
                </a:solidFill>
                <a:latin typeface="+mn-lt"/>
              </a:rPr>
              <a:t>cilj uspostavljana ravnoteže između održivog razvoja </a:t>
            </a:r>
            <a:r>
              <a:rPr lang="hr-HR" sz="1200" b="1" i="1" dirty="0" err="1">
                <a:solidFill>
                  <a:schemeClr val="tx1"/>
                </a:solidFill>
                <a:latin typeface="+mn-lt"/>
              </a:rPr>
              <a:t>akvakulture</a:t>
            </a:r>
            <a:r>
              <a:rPr lang="hr-HR" sz="1200" b="1" i="1" dirty="0">
                <a:solidFill>
                  <a:schemeClr val="tx1"/>
                </a:solidFill>
                <a:latin typeface="+mn-lt"/>
              </a:rPr>
              <a:t>, zaštite prirode i prilagodbe klimatskim promjenama, </a:t>
            </a:r>
            <a:r>
              <a:rPr lang="hr-HR" sz="1200" b="0" i="1" dirty="0">
                <a:solidFill>
                  <a:schemeClr val="tx1"/>
                </a:solidFill>
                <a:latin typeface="+mn-lt"/>
              </a:rPr>
              <a:t>te </a:t>
            </a:r>
          </a:p>
          <a:p>
            <a:pPr marL="0" marR="0" indent="0" algn="l" defTabSz="11163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b="1" i="1" dirty="0">
                <a:solidFill>
                  <a:schemeClr val="tx1"/>
                </a:solidFill>
                <a:latin typeface="+mn-lt"/>
              </a:rPr>
              <a:t>Povezivanje sektora akvakulture s mogućnostima rasta u kružnim </a:t>
            </a:r>
            <a:r>
              <a:rPr lang="hr-HR" sz="1200" b="1" i="1" dirty="0" err="1">
                <a:solidFill>
                  <a:schemeClr val="tx1"/>
                </a:solidFill>
                <a:latin typeface="+mn-lt"/>
              </a:rPr>
              <a:t>bioekonomijama</a:t>
            </a:r>
            <a:r>
              <a:rPr lang="hr-HR" sz="1200" b="1" i="1" dirty="0">
                <a:solidFill>
                  <a:schemeClr val="tx1"/>
                </a:solidFill>
                <a:latin typeface="+mn-lt"/>
              </a:rPr>
              <a:t> - 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Ovom će se intervencijom poduprijeti izrada i provedba strategija lokalnog razvoja, a težište staviti na razvoj kvalitetne (ruralne/obalne) infrastrukture i stvaranja novih radnih mjesta. Uspostava povezanosti između sektora akvakulture i srodnih sektora, a osobito prerade hrane, turizma i održivih vrijednosnih lanaca u kružnoj </a:t>
            </a:r>
            <a:r>
              <a:rPr lang="hr-H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bioekonomiji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hr-H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roizvođače i prerađivače u akvakulturi će se poticati na ulaganja u proizvodnju obnovljive energije iz otpada nastalog u akvakulturi i razvoj novih proizvoda iz prerađivačkih nusproizvoda (npr. hrana za kućne ljubimce). Strategije lokalnog razvoja i popratna ulaganja biti će koordinirani i usklađeni sa strategijama regionalnog i teritorijalnog razvoja Republike Hrvatske.</a:t>
            </a:r>
          </a:p>
          <a:p>
            <a:pPr marL="0" marR="0" indent="0" algn="l" defTabSz="11163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b="1" i="1" dirty="0">
                <a:solidFill>
                  <a:schemeClr val="tx1"/>
                </a:solidFill>
                <a:latin typeface="+mn-lt"/>
              </a:rPr>
              <a:t>Promicanje </a:t>
            </a:r>
            <a:r>
              <a:rPr lang="hr-HR" sz="1200" b="1" i="1" dirty="0" err="1">
                <a:solidFill>
                  <a:schemeClr val="tx1"/>
                </a:solidFill>
                <a:latin typeface="+mn-lt"/>
              </a:rPr>
              <a:t>gastro</a:t>
            </a:r>
            <a:r>
              <a:rPr lang="hr-HR" sz="1200" b="1" i="1" dirty="0">
                <a:solidFill>
                  <a:schemeClr val="tx1"/>
                </a:solidFill>
                <a:latin typeface="+mn-lt"/>
              </a:rPr>
              <a:t>-destinacijskog turizma - 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Ovom se intervencijom turistički proizvodi koji se temelje na izvornim i </a:t>
            </a:r>
            <a:r>
              <a:rPr lang="hr-H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tradiocionalnim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kulinarskim iskustvima uvrštavaju u strategije </a:t>
            </a:r>
            <a:r>
              <a:rPr lang="hr-H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brendiranja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marketinga turističkih destinacija i njihovih turističkih partnera u cilju poticanja češćih posjeta i veće potrošnje turista. Promiču se posebne turističke destinacije koje su tradicionalno poznate po lokalnim proizvodima i specijalitetima akvakulture (npr. Malostonski zaljev koji vrijedi posjetiti kao „zemlju školjkaša“, ali i zbog duge tradicije uzgoja kamenica)</a:t>
            </a:r>
            <a:endParaRPr lang="hr-HR" sz="1200" b="1" i="1" dirty="0">
              <a:solidFill>
                <a:schemeClr val="tx1"/>
              </a:solidFill>
              <a:latin typeface="+mn-lt"/>
            </a:endParaRPr>
          </a:p>
          <a:p>
            <a:pPr marL="0" marR="0" indent="0" algn="l" defTabSz="11163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b="1" i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DFD4AE-922D-4EE9-A3A1-23C2BB8AC6A8}" type="slidenum">
              <a:rPr lang="hr-HR" smtClean="0"/>
              <a:t>12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98716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11163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b="1" i="1" dirty="0">
                <a:solidFill>
                  <a:schemeClr val="tx1"/>
                </a:solidFill>
                <a:latin typeface="+mj-lt"/>
              </a:rPr>
              <a:t>Financiranje provedba strateških istraživačkih projekata</a:t>
            </a:r>
          </a:p>
          <a:p>
            <a:r>
              <a:rPr lang="hr-HR" sz="120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Ovom se intervencijom podupire provedba strateških istraživačkih projekata. Ključno je uspostaviti i definirati učinkovite komunikacijske kanale u cilju davanja brzih odgovora na potražnju za postojećim i novim proizvodima. Važno je istaknuti da će podaci i rezultati tih istraživačkih projekata biti dostupni putem digitalne </a:t>
            </a:r>
            <a:r>
              <a:rPr lang="hr-HR" sz="1200" kern="1200" dirty="0" err="1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platfome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 namjene sektoru </a:t>
            </a:r>
            <a:r>
              <a:rPr lang="hr-HR" sz="1200" kern="1200" dirty="0" err="1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akvakulture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. Za navedeno će se osposobiti </a:t>
            </a:r>
          </a:p>
          <a:p>
            <a:pPr marL="0" marR="0" indent="0" algn="l" defTabSz="11163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b="1" i="1" dirty="0">
                <a:solidFill>
                  <a:schemeClr val="tx1"/>
                </a:solidFill>
                <a:latin typeface="+mj-lt"/>
              </a:rPr>
              <a:t>Razvoj središnjeg nacionalnog informacijski sustava </a:t>
            </a:r>
            <a:r>
              <a:rPr lang="hr-HR" sz="1200" b="1" i="1" dirty="0" err="1">
                <a:solidFill>
                  <a:schemeClr val="tx1"/>
                </a:solidFill>
                <a:latin typeface="+mj-lt"/>
              </a:rPr>
              <a:t>akvakulture</a:t>
            </a:r>
            <a:r>
              <a:rPr lang="hr-HR" sz="1200" b="1" i="1" dirty="0">
                <a:solidFill>
                  <a:schemeClr val="tx1"/>
                </a:solidFill>
                <a:latin typeface="+mj-lt"/>
              </a:rPr>
              <a:t> i centar znanja - 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u kojoj će biti prikupljeni svi javno dostupni podaci o sektoru </a:t>
            </a:r>
            <a:r>
              <a:rPr lang="hr-HR" sz="1200" kern="1200" dirty="0" err="1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akvakulture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 u Hrvatskoj, uključujući tehničke i tehnološke podatke, rezultate raznih istraživačkih projekata i informacije o najnovijim razvojnim projektima u </a:t>
            </a:r>
            <a:r>
              <a:rPr lang="hr-HR" sz="1200" kern="1200" dirty="0" err="1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akvakulturi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.</a:t>
            </a:r>
          </a:p>
          <a:p>
            <a:pPr marL="0" marR="0" indent="0" algn="l" defTabSz="11163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b="1" i="1" dirty="0">
                <a:solidFill>
                  <a:schemeClr val="tx1"/>
                </a:solidFill>
                <a:latin typeface="+mj-lt"/>
              </a:rPr>
              <a:t>Podupiranje programa obrazovanja i stručnog osposobljavanja u području akvakulture -  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Ova intervencija obuhvaća potpore za razvoj obrazovnih i strukovnih programa prilagođenih potrebama dionika, posebice mladih,</a:t>
            </a:r>
            <a:r>
              <a:rPr lang="hr-HR" sz="1200" kern="120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 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kao i programa koji će donijeti nove ideje i potaknuti zanimanje mladih za sektor akvakulture. Poticanje</a:t>
            </a:r>
            <a:r>
              <a:rPr lang="hr-HR" sz="1200" kern="120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 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suradnje s</a:t>
            </a:r>
            <a:r>
              <a:rPr lang="hr-HR" sz="1200" kern="120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 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obrazovnim ustanovama. Provodit će se kratke i praktične tehničke tečajeve namijenjene radnicima na malim uzgajalištima. Tematsko će težište u tečajevima biti stavljeno na (i) upravljanje preradom (posebice za školjkaše); (</a:t>
            </a:r>
            <a:r>
              <a:rPr lang="hr-HR" sz="1200" kern="1200" dirty="0" err="1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ii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) primjenu digitalnih vještina; (</a:t>
            </a:r>
            <a:r>
              <a:rPr lang="hr-HR" sz="1200" kern="1200" dirty="0" err="1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iii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) izobrazbu za uslužne djelatnosti u sektoru turizma; (</a:t>
            </a:r>
            <a:r>
              <a:rPr lang="hr-HR" sz="1200" kern="1200" dirty="0" err="1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iv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) poslovno upravljanje, kao i (v) upravljanje okolišem/održivost </a:t>
            </a:r>
            <a:r>
              <a:rPr lang="hr-HR" sz="1200" kern="1200" dirty="0" err="1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akvakulture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.</a:t>
            </a:r>
          </a:p>
          <a:p>
            <a:pPr marL="0" marR="0" indent="0" algn="l" defTabSz="11163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b="1" i="1" dirty="0">
                <a:solidFill>
                  <a:schemeClr val="tx1"/>
                </a:solidFill>
                <a:latin typeface="+mj-lt"/>
              </a:rPr>
              <a:t>I</a:t>
            </a:r>
            <a:r>
              <a:rPr lang="vi-VN" sz="1200" b="1" i="1" dirty="0">
                <a:solidFill>
                  <a:schemeClr val="tx1"/>
                </a:solidFill>
                <a:latin typeface="+mj-lt"/>
              </a:rPr>
              <a:t>novacijska partnerstva između proizvođača i znanstvenih ustanova</a:t>
            </a:r>
            <a:endParaRPr lang="hr-HR" sz="1200" b="1" i="1" dirty="0">
              <a:solidFill>
                <a:schemeClr val="tx1"/>
              </a:solidFill>
              <a:latin typeface="+mj-lt"/>
            </a:endParaRPr>
          </a:p>
          <a:p>
            <a:pPr marL="0" marR="0" indent="0" algn="l" defTabSz="11163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uspostavljaju tijela za predlaganje odluka koja će strateški planirati, vrednovati i poticati tehnološko-istraživačke projekte u </a:t>
            </a:r>
            <a:r>
              <a:rPr lang="hr-HR" sz="1200" kern="1200" dirty="0" err="1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akvakulturi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. Posebice se to odnosi na osnivanje Vijeća za industriju/inovacije u akvakulturi, u čijem će sastavu biti predstavnici svih </a:t>
            </a:r>
            <a:r>
              <a:rPr lang="hr-HR" sz="1200" kern="1200" dirty="0" err="1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podsektora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 akvakulture, znanstvene i javne organizacije kao i organizacije proizvođača, u cilju primjene tehnoloških dostignuća i poticanja definiranja područja razvoja i istraživanja na području akvakulture</a:t>
            </a:r>
            <a:r>
              <a:rPr lang="hr-HR" sz="1200" kern="120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 te 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prijenosa znanja i tehnologije i pristupa javnim izvorima financiranja u okviru raznih programa potpora EU-a za projekte (</a:t>
            </a:r>
            <a:r>
              <a:rPr lang="hr-HR" sz="1200" kern="1200" dirty="0" err="1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bioekonomskih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) istraživanja i inovacija.</a:t>
            </a:r>
            <a:endParaRPr lang="hr-HR" sz="1200" b="1" i="1" dirty="0">
              <a:solidFill>
                <a:schemeClr val="tx1"/>
              </a:solidFill>
              <a:latin typeface="+mj-lt"/>
            </a:endParaRPr>
          </a:p>
          <a:p>
            <a:pPr marL="0" marR="0" indent="0" algn="l" defTabSz="11163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sz="1200" b="1" i="1" dirty="0">
              <a:solidFill>
                <a:schemeClr val="tx1"/>
              </a:solidFill>
              <a:latin typeface="+mj-lt"/>
            </a:endParaRPr>
          </a:p>
          <a:p>
            <a:endParaRPr lang="hr-HR" b="1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DFD4AE-922D-4EE9-A3A1-23C2BB8AC6A8}" type="slidenum">
              <a:rPr lang="hr-HR" smtClean="0"/>
              <a:t>13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899073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5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Dio navedenih intervencija u planu provedbe realizirat će se kroz provedbu ciljanih mjera za ključne </a:t>
            </a:r>
            <a:r>
              <a:rPr lang="hr-HR" sz="15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podsektore</a:t>
            </a:r>
            <a:r>
              <a:rPr lang="hr-HR" sz="15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 koje će biti usmjeren budući NSPA  i Operativni</a:t>
            </a:r>
            <a:r>
              <a:rPr lang="hr-HR" sz="15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5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 za pomorstvo i ribarstvo</a:t>
            </a:r>
            <a:endParaRPr lang="hr-HR" b="0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DFD4AE-922D-4EE9-A3A1-23C2BB8AC6A8}" type="slidenum">
              <a:rPr lang="hr-HR" smtClean="0"/>
              <a:t>14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819472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298450" y="739775"/>
            <a:ext cx="6138863" cy="3700463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DFD4AE-922D-4EE9-A3A1-23C2BB8AC6A8}" type="slidenum">
              <a:rPr lang="hr-HR" smtClean="0"/>
              <a:t>15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921689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298450" y="739775"/>
            <a:ext cx="6138863" cy="3700463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Za tri strateška cilja u narednom </a:t>
            </a:r>
            <a:r>
              <a:rPr lang="hr-HR" dirty="0" err="1"/>
              <a:t>destogodišnjem</a:t>
            </a:r>
            <a:r>
              <a:rPr lang="hr-HR" dirty="0"/>
              <a:t> razvojnom planu definirani su pokazatelji uspješnosti za cjelokupni sektor </a:t>
            </a:r>
            <a:r>
              <a:rPr lang="hr-HR" dirty="0" err="1"/>
              <a:t>akvakulture</a:t>
            </a:r>
            <a:r>
              <a:rPr lang="hr-HR" dirty="0"/>
              <a:t>.</a:t>
            </a:r>
          </a:p>
          <a:p>
            <a:endParaRPr lang="hr-HR" dirty="0"/>
          </a:p>
          <a:p>
            <a:r>
              <a:rPr lang="hr-HR" dirty="0"/>
              <a:t>Za</a:t>
            </a:r>
            <a:r>
              <a:rPr lang="hr-HR" baseline="0" dirty="0"/>
              <a:t> ostvarivanje strateškog cilja </a:t>
            </a:r>
            <a:r>
              <a:rPr lang="en-US" sz="1500" b="1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Povećanje</a:t>
            </a:r>
            <a:r>
              <a:rPr lang="en-US" sz="1500" b="1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500" b="1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produktivnosti</a:t>
            </a:r>
            <a:r>
              <a:rPr lang="en-US" sz="1500" b="1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i </a:t>
            </a:r>
            <a:r>
              <a:rPr lang="en-US" sz="1500" b="1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otpornosti</a:t>
            </a:r>
            <a:r>
              <a:rPr lang="en-US" sz="1500" b="1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500" b="1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na</a:t>
            </a:r>
            <a:r>
              <a:rPr lang="en-US" sz="1500" b="1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500" b="1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klimatske</a:t>
            </a:r>
            <a:r>
              <a:rPr lang="en-US" sz="1500" b="1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500" b="1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promjene</a:t>
            </a:r>
            <a:r>
              <a:rPr lang="hr-HR" sz="1500" b="1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500" b="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cilj je povećati kroz deset godina godišnju količinu proizvodnje za </a:t>
            </a:r>
            <a:r>
              <a:rPr lang="hr-HR" sz="1500" b="1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30%</a:t>
            </a:r>
            <a:r>
              <a:rPr lang="hr-HR" sz="1500" b="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. Sadašnja ukupna proizvodnja u </a:t>
            </a:r>
            <a:r>
              <a:rPr lang="hr-HR" sz="1500" b="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akvakulturi</a:t>
            </a:r>
            <a:r>
              <a:rPr lang="hr-HR" sz="1500" b="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iznosi 20.390 tona, te je cilj kroz</a:t>
            </a:r>
            <a:r>
              <a:rPr lang="hr-HR" sz="1500" b="0" kern="1200" baseline="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deset godina doći na 26.500 tona. Osim količine proizvodnje cilj je povećati i godišnju vrijednost primarne proizvodnje za </a:t>
            </a:r>
            <a:r>
              <a:rPr lang="hr-HR" sz="1500" b="1" kern="1200" baseline="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20%</a:t>
            </a:r>
            <a:r>
              <a:rPr lang="hr-HR" sz="1500" b="0" kern="1200" baseline="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sa sadašnjih 895 mil. kn na 1.075  mil. kn.</a:t>
            </a:r>
            <a:endParaRPr lang="hr-HR" b="0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DFD4AE-922D-4EE9-A3A1-23C2BB8AC6A8}" type="slidenum">
              <a:rPr lang="hr-HR" smtClean="0"/>
              <a:t>16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921689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298450" y="739775"/>
            <a:ext cx="6138863" cy="3700463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Za ostvarenje cilja </a:t>
            </a:r>
            <a:r>
              <a:rPr lang="en-US" sz="15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Jačanj</a:t>
            </a:r>
            <a:r>
              <a:rPr lang="hr-HR" sz="15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en-US" sz="15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5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konkurentnosti</a:t>
            </a:r>
            <a:r>
              <a:rPr lang="en-US" sz="15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5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sektora</a:t>
            </a:r>
            <a:r>
              <a:rPr lang="en-US" sz="15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5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akvakulture</a:t>
            </a:r>
            <a:r>
              <a:rPr lang="en-US" sz="15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5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5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nužno je povećati konkurentnost sektora na domaćem i inozemnom tržištu, a</a:t>
            </a:r>
            <a:r>
              <a:rPr lang="hr-HR" sz="15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5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budući da je </a:t>
            </a:r>
            <a:r>
              <a:rPr lang="hr-HR" sz="15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činjenica da se nedostatne količine za potrebe potrošnje u Europskoj uniji nastoje nadomjestiti upravo proizvodnjom iz </a:t>
            </a:r>
            <a:r>
              <a:rPr lang="hr-HR" sz="15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akvakulture</a:t>
            </a:r>
            <a:r>
              <a:rPr lang="hr-HR" sz="15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stoga kroz navedene mjere razvoja </a:t>
            </a:r>
            <a:r>
              <a:rPr lang="hr-HR" sz="15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akvakulture</a:t>
            </a:r>
            <a:r>
              <a:rPr lang="hr-HR" sz="15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za period od narednih 10 godina cilj je ostvariti veće količine prerađenih proizvoda koji se lako i brzo pripremaju te povećati dodanu vrijednost u preradi proizvoda </a:t>
            </a:r>
            <a:r>
              <a:rPr lang="hr-HR" sz="15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akvakulture</a:t>
            </a:r>
            <a:r>
              <a:rPr lang="hr-HR" sz="15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za 35%.</a:t>
            </a:r>
            <a:endParaRPr lang="hr-HR" sz="15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5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Također kako bi se taj cilj ostvario važno je osigurati tržište te će mjerama strategije utjecati na povećanje</a:t>
            </a:r>
            <a:r>
              <a:rPr lang="hr-HR" sz="15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potrošnje domaćeg stanovništva. Kako Hrvatska ima u usporedbi s ostalim mediteranskim zemljama značajno manju potrošnju proizvoda </a:t>
            </a:r>
            <a:r>
              <a:rPr lang="hr-HR" sz="1500" b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akvakulture</a:t>
            </a:r>
            <a:r>
              <a:rPr lang="hr-HR" sz="15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(trenutno je oko 2 kg po stanovniku) ne računajući potrošnju ribe iz morskog ulova,</a:t>
            </a:r>
            <a:r>
              <a:rPr lang="hr-HR" sz="15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cilj je doseći 50% veću potrošnju po stanovniku u sljedećih deset godina te uz inozemno</a:t>
            </a:r>
            <a:r>
              <a:rPr lang="hr-HR" sz="15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tržište potaknuti i domaću potrošnju</a:t>
            </a:r>
            <a:r>
              <a:rPr lang="hr-HR" sz="15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hr-HR" sz="15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r-HR" b="0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DFD4AE-922D-4EE9-A3A1-23C2BB8AC6A8}" type="slidenum">
              <a:rPr lang="hr-HR" smtClean="0"/>
              <a:t>17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921689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298450" y="739775"/>
            <a:ext cx="6138863" cy="3700463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Uz navedene</a:t>
            </a:r>
            <a:r>
              <a:rPr lang="hr-HR" baseline="0" dirty="0"/>
              <a:t> intervencije u ruralnim i obalnim područjima za povećanje količine proizvodnje uz pomoć novih tehnologija i </a:t>
            </a:r>
            <a:r>
              <a:rPr lang="hr-HR" baseline="0" dirty="0" err="1"/>
              <a:t>diverzifikaciju</a:t>
            </a:r>
            <a:r>
              <a:rPr lang="hr-HR" baseline="0" dirty="0"/>
              <a:t> proizvoda akvakulture te usmjeravanje proizvodnje i povezivanje s preradom (gotovi i polugotovi proizvodi) uz bolju produktivnost i manje troškove, veći broj zaposlenih u akvakulturi kao primarnoj djelatnosti očekuje se rast i dijelu prerade proizvoda, te je cilj kroz sljedećih deset godina ukupno povećanje broja zaposlenih od 15%.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DFD4AE-922D-4EE9-A3A1-23C2BB8AC6A8}" type="slidenum">
              <a:rPr lang="hr-HR" smtClean="0"/>
              <a:t>18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921689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298450" y="739775"/>
            <a:ext cx="6138863" cy="3700463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DFD4AE-922D-4EE9-A3A1-23C2BB8AC6A8}" type="slidenum">
              <a:rPr lang="hr-HR" smtClean="0"/>
              <a:t>19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92168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DFD4AE-922D-4EE9-A3A1-23C2BB8AC6A8}" type="slidenum">
              <a:rPr lang="hr-HR" smtClean="0"/>
              <a:t>2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72924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298450" y="739775"/>
            <a:ext cx="6138863" cy="3700463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Strategija obuhvaća sva elemente u okviru strateške vizije koja doprinose širim razvojnim ciljevima Hrvatske. Jedan od njih je integrirani teritorijalni pristup razvoju ruralnih i obalnih područja koji doprinosi modernizaciji lokalnog gospodarstva. Razlog za to je poboljšanje koordinacije i komplementarnosti između intervencija u ruralnim i obalnim područjima i brži prijelaz na ekološki</a:t>
            </a:r>
            <a:r>
              <a:rPr lang="hr-H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orijentirano i održivo gospodarstvo, tj. akvakulturu.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DFD4AE-922D-4EE9-A3A1-23C2BB8AC6A8}" type="slidenum">
              <a:rPr lang="hr-HR" smtClean="0"/>
              <a:t>3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39918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298450" y="739775"/>
            <a:ext cx="6138863" cy="3700463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hr-HR" sz="15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posljednjih godina (pogotovo od ulaska u EU) marikultura kontinuirano raste, dok razina proizvodnje slatkovodne akvakul­ture</a:t>
            </a:r>
            <a:r>
              <a:rPr lang="hr-HR" sz="15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stagnira i bilježi pad posljednjih godina</a:t>
            </a:r>
            <a:r>
              <a:rPr lang="hr-HR" sz="15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285750" indent="-285750">
              <a:buFontTx/>
              <a:buChar char="-"/>
            </a:pPr>
            <a:r>
              <a:rPr lang="hr-HR" sz="15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Uzgoj lubina i komarče (bijela riba)</a:t>
            </a:r>
            <a:r>
              <a:rPr lang="hr-HR" sz="15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</a:t>
            </a:r>
            <a:r>
              <a:rPr lang="hr-HR" sz="15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uzgoj tune, imaju značajni udio u vrijednosti i izvozu proizvoda akvakulture</a:t>
            </a:r>
            <a:r>
              <a:rPr lang="hr-HR" sz="1500" b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</a:t>
            </a:r>
            <a:r>
              <a:rPr lang="hr-HR" sz="15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tako pozitivno utječu na ukupnu sliku stanja u sektoru akvakulture. </a:t>
            </a:r>
          </a:p>
          <a:p>
            <a:pPr marL="285750" indent="-285750">
              <a:buFontTx/>
              <a:buChar char="-"/>
            </a:pPr>
            <a:r>
              <a:rPr lang="hr-HR" sz="15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Uzgoj školjkaša prelazi 1.000 tona godišnje (945 tona dagnje i 80 tona kamenica)</a:t>
            </a:r>
            <a:r>
              <a:rPr lang="hr-HR" sz="15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5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 količine nisu dovoljne za postizanje značajne ekonomske dobiti. </a:t>
            </a:r>
            <a:r>
              <a:rPr lang="hr-HR" sz="15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Uzgajališta školjkaša su mala, s niskom učinkovitosti proizvodnje i ograničenih kapaciteta ulaganja uz problem gra­bežljivaca, posebno orade.</a:t>
            </a:r>
          </a:p>
          <a:p>
            <a:pPr marL="285750" indent="-285750">
              <a:buFontTx/>
              <a:buChar char="-"/>
            </a:pPr>
            <a:r>
              <a:rPr lang="hr-HR" sz="15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Uzgoj tune ovisi o ulovnim kvotama koje se povećavaju jer se stokovi </a:t>
            </a:r>
            <a:r>
              <a:rPr lang="hr-HR" sz="15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plavoperajne</a:t>
            </a:r>
            <a:r>
              <a:rPr lang="hr-HR" sz="15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tune nastavljaju oporavljati na Sredozemlju, time se osigurava veća kvota </a:t>
            </a:r>
            <a:r>
              <a:rPr lang="hr-HR" sz="15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(ulov tune </a:t>
            </a:r>
            <a:r>
              <a:rPr lang="hr-HR" sz="15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između 8-10 kg) koja se može uloviti, uzgajati i prodavati na japanskom tržištu, ali i na drugim tržištima. Ali isto tako većom ponudom dolazi do smanjenja cijene na tržištu</a:t>
            </a:r>
            <a:r>
              <a:rPr lang="hr-HR" sz="15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 posljednjih godina se bilježe niže cijene na japanskom tržištu na koje se izveze više od 99% ukupne proizvodnje tuna.</a:t>
            </a:r>
          </a:p>
          <a:p>
            <a:pPr marL="285750" indent="-285750">
              <a:buFontTx/>
              <a:buChar char="-"/>
            </a:pPr>
            <a:r>
              <a:rPr lang="hr-HR" sz="15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 slatkovodnoj akvakulturi, najznačajnija je proizvodnja </a:t>
            </a:r>
            <a:r>
              <a:rPr lang="hr-HR" sz="15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toplovodnih</a:t>
            </a:r>
            <a:r>
              <a:rPr lang="hr-HR" sz="15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vrsta s 2.700 tona</a:t>
            </a:r>
            <a:r>
              <a:rPr lang="hr-HR" sz="15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</a:t>
            </a:r>
            <a:r>
              <a:rPr lang="hr-HR" sz="15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proizvodnja pastrva s oko 370 tona godišnje. Proizvodnja na šaranskim ribnjacima je prošlih godina niža iz razloga jer su</a:t>
            </a:r>
            <a:r>
              <a:rPr lang="hr-HR" sz="15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bile značajne investicije na ribnjacima, a uz to</a:t>
            </a:r>
            <a:r>
              <a:rPr lang="hr-HR" sz="15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hr-HR" sz="15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ribnjaci nalaze u zaštićenim područjima Natura 2000, gdje postoji problem </a:t>
            </a:r>
            <a:r>
              <a:rPr lang="hr-HR" sz="15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 </a:t>
            </a:r>
            <a:r>
              <a:rPr lang="hr-HR" sz="15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ribojednim</a:t>
            </a:r>
            <a:r>
              <a:rPr lang="hr-HR" sz="15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pticama</a:t>
            </a:r>
            <a:r>
              <a:rPr lang="hr-HR" sz="15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koje uzrokuju štete u proizvodnji. </a:t>
            </a:r>
            <a:r>
              <a:rPr lang="hr-HR" sz="15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Završetkom investicija,</a:t>
            </a:r>
            <a:r>
              <a:rPr lang="hr-HR" sz="15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pokretanjem novih uzgajališta te novim proizvodnim tehnologijama očekuje se rast proizvodnje. Također rast </a:t>
            </a:r>
            <a:r>
              <a:rPr lang="hr-HR" sz="15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proizvodnje i prerade salmonidnih vrsta (pastrve) bi moglo biti optimalna opcija jer trenutno domaća proizvodnja ne može odgovoriti na potrebe domaćeg tr­žišta pa se uvozi jeftinija pastrva iz susjednih zemalja (BiH i Italija) te losos.</a:t>
            </a:r>
            <a:endParaRPr lang="hr-HR" b="0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DFD4AE-922D-4EE9-A3A1-23C2BB8AC6A8}" type="slidenum">
              <a:rPr lang="hr-HR" smtClean="0"/>
              <a:t>4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07181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298450" y="739775"/>
            <a:ext cx="6138863" cy="3700463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DFD4AE-922D-4EE9-A3A1-23C2BB8AC6A8}" type="slidenum">
              <a:rPr lang="hr-HR" smtClean="0"/>
              <a:t>5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3991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298450" y="739775"/>
            <a:ext cx="6138863" cy="3700463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DFD4AE-922D-4EE9-A3A1-23C2BB8AC6A8}" type="slidenum">
              <a:rPr lang="hr-HR" smtClean="0"/>
              <a:t>6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39918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298450" y="739775"/>
            <a:ext cx="6138863" cy="3700463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 svim se strateškim ciljevima ističe unaprjeđenje ruralnih i obalnih gospodarstava i doprinos cjelokupnom gospodarskom razvoju Hrvatske putem unaprjeđenja proizvodnosti </a:t>
            </a:r>
            <a:r>
              <a:rPr lang="hr-H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akvakulture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 klimatski pametan i održiv način, a osobito jačanjem konkurentnosti uzgajivača uz poticanje bolje povezanosti između proizvodnje i tržišta, stvaranje više i boljih radnih mjesta u ruralnom i obalnom gospodarstvu u vrijednosnom lancu u </a:t>
            </a:r>
            <a:r>
              <a:rPr lang="hr-H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akvakulturi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ne samo u primarnim proizvodnim djelatnostima. U strateškoj se viziji jasno naglašava da su za unaprjeđenje gospodarskog razvoja </a:t>
            </a:r>
            <a:r>
              <a:rPr lang="hr-H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akvakulture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kao i njezinu postojeću i buduću povezanost s drugim gospodarskim sektorima, s naglaskom na inovacije i prilagodbu tržištu.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Svaki se strateški cilj temelji na nizu </a:t>
            </a:r>
            <a:r>
              <a:rPr lang="hr-H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ključnih potreba 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kojima se definiraju promjene potrebne za ostvarenje četiriju strateških prioriteta. Za svaku su ključnu potrebu definirane posebne intervencije u vidu plana provedbe (</a:t>
            </a:r>
            <a:r>
              <a:rPr lang="hr-H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hr-HR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roadmap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u kojemu se opći ciljevi povezuju s posebnim mjerama.</a:t>
            </a:r>
          </a:p>
          <a:p>
            <a:r>
              <a:rPr lang="hr-HR" dirty="0"/>
              <a:t>Svi</a:t>
            </a:r>
            <a:r>
              <a:rPr lang="hr-HR" baseline="0" dirty="0"/>
              <a:t> </a:t>
            </a:r>
            <a:r>
              <a:rPr lang="hr-HR" dirty="0"/>
              <a:t>ciljevi su u skladu s vizijom Nacionalne strategije razvoja Hrvatske “proizvodi više hrane bolje kvalitete po konkurentnim cijenama, na održiv način upravlja prirodnim resursima u klimi koja se mijenja te doprinosi poboljšanoj kvaliteti života i većem zapošljavanju u ruralnim i obalnim područjima”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sz="1200" dirty="0"/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DFD4AE-922D-4EE9-A3A1-23C2BB8AC6A8}" type="slidenum">
              <a:rPr lang="hr-HR" smtClean="0"/>
              <a:t>7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12127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298450" y="739775"/>
            <a:ext cx="6138863" cy="3700463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600" dirty="0"/>
              <a:t>Svaki od ciljeva povezan je s jednom od 13 ključnih potreba sektora,</a:t>
            </a:r>
            <a:r>
              <a:rPr lang="hr-HR" sz="1600" baseline="0" dirty="0"/>
              <a:t> koje su identificirane tijekom javnih konzultacija.</a:t>
            </a:r>
          </a:p>
          <a:p>
            <a:r>
              <a:rPr lang="hr-HR" sz="1600" baseline="0" dirty="0"/>
              <a:t>Od ključnih potreba sektora mogu se izdvojiti:</a:t>
            </a:r>
          </a:p>
          <a:p>
            <a:pPr marL="171450" indent="-171450">
              <a:buFontTx/>
              <a:buChar char="-"/>
            </a:pPr>
            <a:r>
              <a:rPr lang="hr-HR" sz="1600" baseline="0" dirty="0"/>
              <a:t>Povećanje dodane vrijednosti proizvodnje u </a:t>
            </a:r>
            <a:r>
              <a:rPr lang="hr-HR" sz="1600" baseline="0" dirty="0" err="1"/>
              <a:t>akvakulturi</a:t>
            </a:r>
            <a:endParaRPr lang="hr-HR" sz="1600" baseline="0" dirty="0"/>
          </a:p>
          <a:p>
            <a:pPr marL="171450" indent="-171450">
              <a:buFontTx/>
              <a:buChar char="-"/>
            </a:pPr>
            <a:r>
              <a:rPr lang="hr-HR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Unaprjeđenje proizvodnih</a:t>
            </a:r>
            <a:r>
              <a:rPr lang="hr-HR" sz="1600" kern="1200" baseline="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60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praksi</a:t>
            </a:r>
            <a:r>
              <a:rPr lang="hr-HR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u okolišno održivoj akvakulturi, pogotovo u proizvodnji koja ima obilježja tradicionalnog</a:t>
            </a:r>
            <a:r>
              <a:rPr lang="hr-HR" sz="1600" kern="1200" baseline="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sa niskim volumenom</a:t>
            </a:r>
            <a:r>
              <a:rPr lang="hr-HR" sz="1600" kern="1200" baseline="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proizvodnje</a:t>
            </a:r>
            <a:endParaRPr lang="hr-HR" sz="1600" kern="12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r-HR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  Jačanje </a:t>
            </a:r>
            <a:r>
              <a:rPr lang="en-US" sz="160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povezanost</a:t>
            </a:r>
            <a:r>
              <a:rPr lang="hr-HR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i s tržištem u  </a:t>
            </a:r>
            <a:r>
              <a:rPr lang="en-US" sz="160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sektor</a:t>
            </a:r>
            <a:r>
              <a:rPr lang="hr-HR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u </a:t>
            </a:r>
            <a:r>
              <a:rPr lang="hr-HR" sz="160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akvakulture</a:t>
            </a:r>
            <a:endParaRPr lang="hr-HR" sz="1600" kern="1200" dirty="0">
              <a:solidFill>
                <a:schemeClr val="dk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en-US" sz="160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Unaprijediti</a:t>
            </a:r>
            <a:r>
              <a:rPr lang="en-US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poslovanja kao odgovora na potražnju potrošača - </a:t>
            </a:r>
            <a:r>
              <a:rPr lang="hr-HR" sz="1600" baseline="0" dirty="0"/>
              <a:t>podizanje poduzetničkih sposobnosti i marketinških vještina</a:t>
            </a:r>
          </a:p>
          <a:p>
            <a:pPr marL="0" indent="0">
              <a:buFontTx/>
              <a:buNone/>
            </a:pPr>
            <a:r>
              <a:rPr lang="hr-HR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60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Unaprijediti</a:t>
            </a:r>
            <a:r>
              <a:rPr lang="en-US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60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koordinaciju</a:t>
            </a:r>
            <a:r>
              <a:rPr lang="en-US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60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intervencija</a:t>
            </a:r>
            <a:r>
              <a:rPr lang="en-US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u </a:t>
            </a:r>
            <a:r>
              <a:rPr lang="en-US" sz="160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ruralnim</a:t>
            </a:r>
            <a:r>
              <a:rPr lang="en-US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i obalnim </a:t>
            </a:r>
            <a:r>
              <a:rPr lang="en-US" sz="160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područjima</a:t>
            </a:r>
            <a:r>
              <a:rPr lang="hr-HR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– kroz teritorijalni</a:t>
            </a:r>
            <a:r>
              <a:rPr lang="hr-HR" sz="1600" kern="1200" baseline="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razvoj poticati </a:t>
            </a:r>
            <a:r>
              <a:rPr lang="vi-VN" sz="1600" kern="1200" baseline="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povezanost između sektora akvakulture, gastronomije, turizma </a:t>
            </a:r>
            <a:r>
              <a:rPr lang="hr-HR" sz="1600" kern="1200" baseline="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(domaćeg i inozemnog) </a:t>
            </a:r>
            <a:r>
              <a:rPr lang="vi-VN" sz="1600" kern="1200" baseline="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i drugih dionika </a:t>
            </a:r>
            <a:r>
              <a:rPr lang="hr-HR" sz="1600" kern="1200" baseline="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koji su povezani s turističkim aktivnostima.</a:t>
            </a:r>
          </a:p>
          <a:p>
            <a:pPr marL="0" marR="0" indent="0" algn="l" defTabSz="11163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60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Unaprijediti</a:t>
            </a:r>
            <a:r>
              <a:rPr lang="en-US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60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pristup</a:t>
            </a:r>
            <a:r>
              <a:rPr lang="en-US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60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istraživanj</a:t>
            </a:r>
            <a:r>
              <a:rPr lang="hr-HR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u</a:t>
            </a:r>
            <a:r>
              <a:rPr lang="en-US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i </a:t>
            </a:r>
            <a:r>
              <a:rPr lang="en-US" sz="160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razvoju</a:t>
            </a:r>
            <a:r>
              <a:rPr lang="en-US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en-US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e </a:t>
            </a:r>
            <a:r>
              <a:rPr lang="en-US" sz="160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korištenje</a:t>
            </a:r>
            <a:r>
              <a:rPr lang="en-US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novih</a:t>
            </a:r>
            <a:r>
              <a:rPr lang="en-US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60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tehnologija</a:t>
            </a:r>
            <a:r>
              <a:rPr lang="en-US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i znanja </a:t>
            </a:r>
            <a:r>
              <a:rPr lang="hr-HR" sz="1600" kern="1200" baseline="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hr-HR" sz="1600" dirty="0"/>
          </a:p>
          <a:p>
            <a:pPr marL="0" indent="0">
              <a:buFontTx/>
              <a:buNone/>
            </a:pPr>
            <a:r>
              <a:rPr lang="hr-HR" sz="1600" baseline="0" dirty="0"/>
              <a:t>- Ulaganja u javnu infrastrukturu za modernizaciju </a:t>
            </a:r>
            <a:r>
              <a:rPr lang="hr-HR" sz="16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proizvodnje u </a:t>
            </a:r>
            <a:r>
              <a:rPr lang="hr-HR" sz="1600" kern="1200" dirty="0" err="1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akvakulturi</a:t>
            </a:r>
            <a:r>
              <a:rPr lang="hr-HR" sz="1600" baseline="0" dirty="0"/>
              <a:t>.</a:t>
            </a:r>
          </a:p>
          <a:p>
            <a:endParaRPr lang="hr-HR" dirty="0"/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DFD4AE-922D-4EE9-A3A1-23C2BB8AC6A8}" type="slidenum">
              <a:rPr lang="hr-HR" smtClean="0"/>
              <a:t>8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39918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298450" y="739775"/>
            <a:ext cx="6138863" cy="3700463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Kako bi se riješile ključne potrebe u sektoru predlažu se ciljane intervencije.</a:t>
            </a:r>
            <a:r>
              <a:rPr lang="hr-HR" sz="1200" b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Intervencije osim što </a:t>
            </a:r>
            <a:r>
              <a:rPr lang="hr-H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 namijenjene rješavanju ključnih potreba u sektoru akvakulture, njima se postiže u konačnici ostvarivanje strateških ciljeva. </a:t>
            </a:r>
            <a:r>
              <a:rPr lang="hr-H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 planu provedbe je definirano više ciljanih intervencija koje svaki od subjekata u </a:t>
            </a:r>
            <a:r>
              <a:rPr lang="hr-H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podsektoru</a:t>
            </a:r>
            <a:r>
              <a:rPr lang="hr-H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r-H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akvakulture</a:t>
            </a:r>
            <a:r>
              <a:rPr lang="hr-H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može </a:t>
            </a:r>
            <a:r>
              <a:rPr lang="hr-H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prepozanati</a:t>
            </a:r>
            <a:r>
              <a:rPr lang="hr-H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kao nužan za ostvarenje ciljeva.</a:t>
            </a:r>
            <a:endParaRPr lang="hr-HR" sz="1200" b="1" i="1" dirty="0">
              <a:solidFill>
                <a:schemeClr val="accent6"/>
              </a:solidFill>
            </a:endParaRPr>
          </a:p>
          <a:p>
            <a:r>
              <a:rPr lang="hr-HR" sz="1200" b="1" i="1" dirty="0">
                <a:solidFill>
                  <a:schemeClr val="accent6"/>
                </a:solidFill>
              </a:rPr>
              <a:t>Poticanje ulaganja u učinkovite i održive tehnologije i rješenja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hr-HR" sz="1200" dirty="0"/>
              <a:t>Inovativni projekti kojima se povećava održivost i profitabilnost proizvodnje u </a:t>
            </a:r>
            <a:r>
              <a:rPr lang="hr-HR" sz="1200" dirty="0" err="1"/>
              <a:t>akvakulturi</a:t>
            </a:r>
            <a:endParaRPr lang="hr-HR" sz="1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sz="1200" dirty="0"/>
              <a:t>upotrebom klimatski pametnih i digitalnih tehnologija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sz="1200" dirty="0"/>
              <a:t>uvođenje tehnologija i rješenja s ciljem održivog korištenja vode i boljeg iskorištavanja otpada iz procesa proizvodnje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-HR" sz="1200" dirty="0"/>
              <a:t>okolišno održivo intenziviranje proizvodnih sustava u </a:t>
            </a:r>
            <a:r>
              <a:rPr lang="hr-HR" sz="1200" dirty="0" err="1"/>
              <a:t>akvakulturi</a:t>
            </a:r>
            <a:r>
              <a:rPr lang="hr-HR" sz="1200" dirty="0"/>
              <a:t> RAS sustavi, (</a:t>
            </a:r>
            <a:r>
              <a:rPr lang="hr-HR" sz="1200" dirty="0" err="1"/>
              <a:t>recirkulirajući</a:t>
            </a:r>
            <a:r>
              <a:rPr lang="hr-HR" sz="1200" dirty="0"/>
              <a:t> uzgojni sustavi u </a:t>
            </a:r>
            <a:r>
              <a:rPr lang="hr-HR" sz="1200" dirty="0" err="1"/>
              <a:t>akvakulturi</a:t>
            </a:r>
            <a:r>
              <a:rPr lang="hr-HR" sz="1200" dirty="0"/>
              <a:t> (</a:t>
            </a:r>
            <a:r>
              <a:rPr lang="hr-HR" sz="1200" dirty="0" err="1"/>
              <a:t>eng</a:t>
            </a:r>
            <a:r>
              <a:rPr lang="hr-HR" sz="1200" dirty="0"/>
              <a:t>. </a:t>
            </a:r>
            <a:r>
              <a:rPr lang="hr-HR" sz="1200" i="1" dirty="0" err="1"/>
              <a:t>Recirculating</a:t>
            </a:r>
            <a:r>
              <a:rPr lang="hr-HR" sz="1200" i="1" dirty="0"/>
              <a:t> </a:t>
            </a:r>
            <a:r>
              <a:rPr lang="hr-HR" sz="1200" i="1" dirty="0" err="1"/>
              <a:t>Aquaculture</a:t>
            </a:r>
            <a:r>
              <a:rPr lang="hr-HR" sz="1200" i="1" dirty="0"/>
              <a:t> Systems</a:t>
            </a:r>
            <a:r>
              <a:rPr lang="hr-HR" sz="1200" dirty="0"/>
              <a:t>, RAS), integrirana </a:t>
            </a:r>
            <a:r>
              <a:rPr lang="hr-HR" sz="1200" dirty="0" err="1"/>
              <a:t>multitrofična</a:t>
            </a:r>
            <a:r>
              <a:rPr lang="hr-HR" sz="1200" dirty="0"/>
              <a:t> </a:t>
            </a:r>
            <a:r>
              <a:rPr lang="hr-HR" sz="1200" dirty="0" err="1"/>
              <a:t>akvakultura</a:t>
            </a:r>
            <a:r>
              <a:rPr lang="hr-HR" sz="1200" dirty="0"/>
              <a:t> (</a:t>
            </a:r>
            <a:r>
              <a:rPr lang="hr-HR" sz="1200" dirty="0" err="1"/>
              <a:t>eng</a:t>
            </a:r>
            <a:r>
              <a:rPr lang="hr-HR" sz="1200" dirty="0"/>
              <a:t>. </a:t>
            </a:r>
            <a:r>
              <a:rPr lang="hr-HR" sz="1200" i="1" dirty="0" err="1"/>
              <a:t>Integrated</a:t>
            </a:r>
            <a:r>
              <a:rPr lang="hr-HR" sz="1200" i="1" dirty="0"/>
              <a:t> </a:t>
            </a:r>
            <a:r>
              <a:rPr lang="hr-HR" sz="1200" i="1" dirty="0" err="1"/>
              <a:t>Multi</a:t>
            </a:r>
            <a:r>
              <a:rPr lang="hr-HR" sz="1200" i="1" dirty="0"/>
              <a:t> </a:t>
            </a:r>
            <a:r>
              <a:rPr lang="hr-HR" sz="1200" i="1" dirty="0" err="1"/>
              <a:t>Trophic</a:t>
            </a:r>
            <a:r>
              <a:rPr lang="hr-HR" sz="1200" i="1" dirty="0"/>
              <a:t> </a:t>
            </a:r>
            <a:r>
              <a:rPr lang="hr-HR" sz="1200" i="1" dirty="0" err="1"/>
              <a:t>Aquaculture</a:t>
            </a:r>
            <a:r>
              <a:rPr lang="hr-HR" sz="1200" dirty="0"/>
              <a:t>, IMTA), kombinirani sustavi intenzivno-ekstenzivne </a:t>
            </a:r>
            <a:r>
              <a:rPr lang="hr-HR" sz="1200" dirty="0" err="1"/>
              <a:t>akvakulture</a:t>
            </a:r>
            <a:r>
              <a:rPr lang="hr-HR" sz="1200" dirty="0"/>
              <a:t> (</a:t>
            </a:r>
            <a:r>
              <a:rPr lang="hr-HR" sz="1200" dirty="0" err="1"/>
              <a:t>eng</a:t>
            </a:r>
            <a:r>
              <a:rPr lang="hr-HR" sz="1200" dirty="0"/>
              <a:t>. </a:t>
            </a:r>
            <a:r>
              <a:rPr lang="hr-HR" sz="1200" i="1" dirty="0" err="1"/>
              <a:t>Combined</a:t>
            </a:r>
            <a:r>
              <a:rPr lang="hr-HR" sz="1200" i="1" dirty="0"/>
              <a:t> </a:t>
            </a:r>
            <a:r>
              <a:rPr lang="hr-HR" sz="1200" i="1" dirty="0" err="1"/>
              <a:t>Intensive</a:t>
            </a:r>
            <a:r>
              <a:rPr lang="hr-HR" sz="1200" i="1" dirty="0"/>
              <a:t>-</a:t>
            </a:r>
            <a:r>
              <a:rPr lang="hr-HR" sz="1200" i="1" dirty="0" err="1"/>
              <a:t>Extensive</a:t>
            </a:r>
            <a:r>
              <a:rPr lang="hr-HR" sz="1200" dirty="0"/>
              <a:t> - CIE </a:t>
            </a:r>
            <a:r>
              <a:rPr lang="hr-HR" sz="1200" i="1" dirty="0" err="1"/>
              <a:t>systems</a:t>
            </a:r>
            <a:r>
              <a:rPr lang="hr-HR" sz="1200" dirty="0"/>
              <a:t>, </a:t>
            </a:r>
            <a:r>
              <a:rPr lang="hr-HR" sz="1200" dirty="0" err="1"/>
              <a:t>akvaponija</a:t>
            </a:r>
            <a:r>
              <a:rPr lang="hr-HR" sz="1200" dirty="0"/>
              <a:t>)</a:t>
            </a:r>
            <a:endParaRPr lang="hr-HR" sz="1200" i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sz="1200" dirty="0"/>
              <a:t>Optimalni</a:t>
            </a:r>
            <a:r>
              <a:rPr lang="hr-HR" sz="1200" baseline="0" dirty="0"/>
              <a:t> načini</a:t>
            </a:r>
            <a:r>
              <a:rPr lang="hr-HR" sz="1200" dirty="0"/>
              <a:t> hranjenja riba i prehrane ribe u različitim vrstama proizvodnih sustava </a:t>
            </a:r>
          </a:p>
          <a:p>
            <a:r>
              <a:rPr lang="hr-HR" sz="1200" b="1" i="1" dirty="0">
                <a:solidFill>
                  <a:schemeClr val="accent6">
                    <a:lumMod val="75000"/>
                  </a:schemeClr>
                </a:solidFill>
              </a:rPr>
              <a:t>Podupiranje ulaganja u proizvodne kapacitete s većim profitnim mogućnostima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1200" dirty="0"/>
              <a:t>Financiranje izrada studija izvedivosti i poslovnih planova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1200" dirty="0"/>
              <a:t>Poticanje spajanja/udruživanja manjih uzgajivača i prerađivača te logističkih i </a:t>
            </a:r>
            <a:r>
              <a:rPr lang="hr-HR" sz="1200" dirty="0" err="1"/>
              <a:t>distibucijskih</a:t>
            </a:r>
            <a:r>
              <a:rPr lang="hr-HR" sz="1200" dirty="0"/>
              <a:t> subjekata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1200" dirty="0"/>
              <a:t>podupirat će se ciljane promidžbe aktivnosti mogućnosti u hrvatsku </a:t>
            </a:r>
            <a:r>
              <a:rPr lang="hr-HR" sz="1200" dirty="0" err="1"/>
              <a:t>akvakulturu</a:t>
            </a:r>
            <a:r>
              <a:rPr lang="hr-HR" sz="1200" dirty="0"/>
              <a:t> s ciljem privlačenja ulagača</a:t>
            </a:r>
          </a:p>
          <a:p>
            <a:r>
              <a:rPr lang="hr-HR" sz="1200" b="1" i="1" dirty="0">
                <a:solidFill>
                  <a:schemeClr val="accent6">
                    <a:lumMod val="75000"/>
                  </a:schemeClr>
                </a:solidFill>
              </a:rPr>
              <a:t>Poticanje razvoja novih proizvoda veće dodane vrijednosti</a:t>
            </a:r>
            <a:r>
              <a:rPr lang="hr-HR" sz="1200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marL="342900" marR="0" indent="-342900" algn="l" defTabSz="11163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-HR" sz="1200" dirty="0"/>
              <a:t>Poticanje </a:t>
            </a:r>
            <a:r>
              <a:rPr lang="hr-HR" sz="1200" dirty="0" err="1"/>
              <a:t>diverzifikacije</a:t>
            </a:r>
            <a:r>
              <a:rPr lang="hr-HR" sz="1200" dirty="0"/>
              <a:t> proizvoda akvakulture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1200" dirty="0"/>
              <a:t>Podrška uvođenju novih vrsta s tržišnom osnovom i visokom vrijednošću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1200" dirty="0"/>
              <a:t>Uzgoj u kontroliranim uvjetima, kraći proizvodni ciklus, siguran proizvod, otpornost na klimatske promjene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r-HR" dirty="0"/>
          </a:p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DFD4AE-922D-4EE9-A3A1-23C2BB8AC6A8}" type="slidenum">
              <a:rPr lang="hr-HR" smtClean="0"/>
              <a:t>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3991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914281" y="2282317"/>
            <a:ext cx="10361851" cy="1574832"/>
          </a:xfr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828562" y="4163272"/>
            <a:ext cx="8533289" cy="187755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58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16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74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327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909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49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073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4655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Uredite stil podnaslova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28261-8D07-4195-A3B3-F758F1A612C5}" type="datetimeFigureOut">
              <a:rPr lang="hr-HR" smtClean="0"/>
              <a:t>26.6.2020.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CBEA5-5C8A-4181-96BF-2B50F97C1E8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17228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28261-8D07-4195-A3B3-F758F1A612C5}" type="datetimeFigureOut">
              <a:rPr lang="hr-HR" smtClean="0"/>
              <a:t>26.6.2020.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CBEA5-5C8A-4181-96BF-2B50F97C1E8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74126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838049" y="294219"/>
            <a:ext cx="2742843" cy="6268717"/>
          </a:xfrm>
        </p:spPr>
        <p:txBody>
          <a:bodyPr vert="eaVert"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609521" y="294219"/>
            <a:ext cx="8025355" cy="6268717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28261-8D07-4195-A3B3-F758F1A612C5}" type="datetimeFigureOut">
              <a:rPr lang="hr-HR" smtClean="0"/>
              <a:t>26.6.2020.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CBEA5-5C8A-4181-96BF-2B50F97C1E8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18872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28261-8D07-4195-A3B3-F758F1A612C5}" type="datetimeFigureOut">
              <a:rPr lang="hr-HR" smtClean="0"/>
              <a:t>26.6.2020.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CBEA5-5C8A-4181-96BF-2B50F97C1E8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78482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62959" y="4721096"/>
            <a:ext cx="10361851" cy="1459186"/>
          </a:xfrm>
        </p:spPr>
        <p:txBody>
          <a:bodyPr anchor="t"/>
          <a:lstStyle>
            <a:lvl1pPr algn="l">
              <a:defRPr sz="4900" b="1" cap="all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962959" y="3113951"/>
            <a:ext cx="10361851" cy="160714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5819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1639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67458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3278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9097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34917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90736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46556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28261-8D07-4195-A3B3-F758F1A612C5}" type="datetimeFigureOut">
              <a:rPr lang="hr-HR" smtClean="0"/>
              <a:t>26.6.2020.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CBEA5-5C8A-4181-96BF-2B50F97C1E8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82869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609521" y="1714289"/>
            <a:ext cx="5384099" cy="4848647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96793" y="1714289"/>
            <a:ext cx="5384099" cy="4848647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28261-8D07-4195-A3B3-F758F1A612C5}" type="datetimeFigureOut">
              <a:rPr lang="hr-HR" smtClean="0"/>
              <a:t>26.6.2020.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CBEA5-5C8A-4181-96BF-2B50F97C1E8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40772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609521" y="1644561"/>
            <a:ext cx="5386216" cy="685375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58195" indent="0">
              <a:buNone/>
              <a:defRPr sz="2400" b="1"/>
            </a:lvl2pPr>
            <a:lvl3pPr marL="1116391" indent="0">
              <a:buNone/>
              <a:defRPr sz="2200" b="1"/>
            </a:lvl3pPr>
            <a:lvl4pPr marL="1674586" indent="0">
              <a:buNone/>
              <a:defRPr sz="2000" b="1"/>
            </a:lvl4pPr>
            <a:lvl5pPr marL="2232782" indent="0">
              <a:buNone/>
              <a:defRPr sz="2000" b="1"/>
            </a:lvl5pPr>
            <a:lvl6pPr marL="2790977" indent="0">
              <a:buNone/>
              <a:defRPr sz="2000" b="1"/>
            </a:lvl6pPr>
            <a:lvl7pPr marL="3349173" indent="0">
              <a:buNone/>
              <a:defRPr sz="2000" b="1"/>
            </a:lvl7pPr>
            <a:lvl8pPr marL="3907368" indent="0">
              <a:buNone/>
              <a:defRPr sz="2000" b="1"/>
            </a:lvl8pPr>
            <a:lvl9pPr marL="4465564" indent="0">
              <a:buNone/>
              <a:defRPr sz="20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09521" y="2329936"/>
            <a:ext cx="5386216" cy="4233000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92561" y="1644561"/>
            <a:ext cx="5388332" cy="685375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58195" indent="0">
              <a:buNone/>
              <a:defRPr sz="2400" b="1"/>
            </a:lvl2pPr>
            <a:lvl3pPr marL="1116391" indent="0">
              <a:buNone/>
              <a:defRPr sz="2200" b="1"/>
            </a:lvl3pPr>
            <a:lvl4pPr marL="1674586" indent="0">
              <a:buNone/>
              <a:defRPr sz="2000" b="1"/>
            </a:lvl4pPr>
            <a:lvl5pPr marL="2232782" indent="0">
              <a:buNone/>
              <a:defRPr sz="2000" b="1"/>
            </a:lvl5pPr>
            <a:lvl6pPr marL="2790977" indent="0">
              <a:buNone/>
              <a:defRPr sz="2000" b="1"/>
            </a:lvl6pPr>
            <a:lvl7pPr marL="3349173" indent="0">
              <a:buNone/>
              <a:defRPr sz="2000" b="1"/>
            </a:lvl7pPr>
            <a:lvl8pPr marL="3907368" indent="0">
              <a:buNone/>
              <a:defRPr sz="2000" b="1"/>
            </a:lvl8pPr>
            <a:lvl9pPr marL="4465564" indent="0">
              <a:buNone/>
              <a:defRPr sz="20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92561" y="2329936"/>
            <a:ext cx="5388332" cy="4233000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28261-8D07-4195-A3B3-F758F1A612C5}" type="datetimeFigureOut">
              <a:rPr lang="hr-HR" smtClean="0"/>
              <a:t>26.6.2020.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CBEA5-5C8A-4181-96BF-2B50F97C1E8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89475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28261-8D07-4195-A3B3-F758F1A612C5}" type="datetimeFigureOut">
              <a:rPr lang="hr-HR" smtClean="0"/>
              <a:t>26.6.2020.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CBEA5-5C8A-4181-96BF-2B50F97C1E8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31580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28261-8D07-4195-A3B3-F758F1A612C5}" type="datetimeFigureOut">
              <a:rPr lang="hr-HR" smtClean="0"/>
              <a:t>26.6.2020.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CBEA5-5C8A-4181-96BF-2B50F97C1E8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78283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521" y="292517"/>
            <a:ext cx="4010562" cy="124490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766113" y="292518"/>
            <a:ext cx="6814779" cy="627041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609521" y="1537418"/>
            <a:ext cx="4010562" cy="5025518"/>
          </a:xfrm>
        </p:spPr>
        <p:txBody>
          <a:bodyPr/>
          <a:lstStyle>
            <a:lvl1pPr marL="0" indent="0">
              <a:buNone/>
              <a:defRPr sz="1700"/>
            </a:lvl1pPr>
            <a:lvl2pPr marL="558195" indent="0">
              <a:buNone/>
              <a:defRPr sz="1500"/>
            </a:lvl2pPr>
            <a:lvl3pPr marL="1116391" indent="0">
              <a:buNone/>
              <a:defRPr sz="1200"/>
            </a:lvl3pPr>
            <a:lvl4pPr marL="1674586" indent="0">
              <a:buNone/>
              <a:defRPr sz="1100"/>
            </a:lvl4pPr>
            <a:lvl5pPr marL="2232782" indent="0">
              <a:buNone/>
              <a:defRPr sz="1100"/>
            </a:lvl5pPr>
            <a:lvl6pPr marL="2790977" indent="0">
              <a:buNone/>
              <a:defRPr sz="1100"/>
            </a:lvl6pPr>
            <a:lvl7pPr marL="3349173" indent="0">
              <a:buNone/>
              <a:defRPr sz="1100"/>
            </a:lvl7pPr>
            <a:lvl8pPr marL="3907368" indent="0">
              <a:buNone/>
              <a:defRPr sz="1100"/>
            </a:lvl8pPr>
            <a:lvl9pPr marL="4465564" indent="0">
              <a:buNone/>
              <a:defRPr sz="11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28261-8D07-4195-A3B3-F758F1A612C5}" type="datetimeFigureOut">
              <a:rPr lang="hr-HR" smtClean="0"/>
              <a:t>26.6.2020.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CBEA5-5C8A-4181-96BF-2B50F97C1E8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78635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389406" y="5142865"/>
            <a:ext cx="7314248" cy="607144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2389406" y="656464"/>
            <a:ext cx="7314248" cy="4408170"/>
          </a:xfrm>
        </p:spPr>
        <p:txBody>
          <a:bodyPr/>
          <a:lstStyle>
            <a:lvl1pPr marL="0" indent="0">
              <a:buNone/>
              <a:defRPr sz="3900"/>
            </a:lvl1pPr>
            <a:lvl2pPr marL="558195" indent="0">
              <a:buNone/>
              <a:defRPr sz="3400"/>
            </a:lvl2pPr>
            <a:lvl3pPr marL="1116391" indent="0">
              <a:buNone/>
              <a:defRPr sz="2900"/>
            </a:lvl3pPr>
            <a:lvl4pPr marL="1674586" indent="0">
              <a:buNone/>
              <a:defRPr sz="2400"/>
            </a:lvl4pPr>
            <a:lvl5pPr marL="2232782" indent="0">
              <a:buNone/>
              <a:defRPr sz="2400"/>
            </a:lvl5pPr>
            <a:lvl6pPr marL="2790977" indent="0">
              <a:buNone/>
              <a:defRPr sz="2400"/>
            </a:lvl6pPr>
            <a:lvl7pPr marL="3349173" indent="0">
              <a:buNone/>
              <a:defRPr sz="2400"/>
            </a:lvl7pPr>
            <a:lvl8pPr marL="3907368" indent="0">
              <a:buNone/>
              <a:defRPr sz="2400"/>
            </a:lvl8pPr>
            <a:lvl9pPr marL="4465564" indent="0">
              <a:buNone/>
              <a:defRPr sz="24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2389406" y="5750009"/>
            <a:ext cx="7314248" cy="862246"/>
          </a:xfrm>
        </p:spPr>
        <p:txBody>
          <a:bodyPr/>
          <a:lstStyle>
            <a:lvl1pPr marL="0" indent="0">
              <a:buNone/>
              <a:defRPr sz="1700"/>
            </a:lvl1pPr>
            <a:lvl2pPr marL="558195" indent="0">
              <a:buNone/>
              <a:defRPr sz="1500"/>
            </a:lvl2pPr>
            <a:lvl3pPr marL="1116391" indent="0">
              <a:buNone/>
              <a:defRPr sz="1200"/>
            </a:lvl3pPr>
            <a:lvl4pPr marL="1674586" indent="0">
              <a:buNone/>
              <a:defRPr sz="1100"/>
            </a:lvl4pPr>
            <a:lvl5pPr marL="2232782" indent="0">
              <a:buNone/>
              <a:defRPr sz="1100"/>
            </a:lvl5pPr>
            <a:lvl6pPr marL="2790977" indent="0">
              <a:buNone/>
              <a:defRPr sz="1100"/>
            </a:lvl6pPr>
            <a:lvl7pPr marL="3349173" indent="0">
              <a:buNone/>
              <a:defRPr sz="1100"/>
            </a:lvl7pPr>
            <a:lvl8pPr marL="3907368" indent="0">
              <a:buNone/>
              <a:defRPr sz="1100"/>
            </a:lvl8pPr>
            <a:lvl9pPr marL="4465564" indent="0">
              <a:buNone/>
              <a:defRPr sz="11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28261-8D07-4195-A3B3-F758F1A612C5}" type="datetimeFigureOut">
              <a:rPr lang="hr-HR" smtClean="0"/>
              <a:t>26.6.2020.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CBEA5-5C8A-4181-96BF-2B50F97C1E8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7261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609521" y="294219"/>
            <a:ext cx="10971372" cy="1224492"/>
          </a:xfrm>
          <a:prstGeom prst="rect">
            <a:avLst/>
          </a:prstGeom>
        </p:spPr>
        <p:txBody>
          <a:bodyPr vert="horz" lIns="111639" tIns="55820" rIns="111639" bIns="55820" rtlCol="0" anchor="ctr">
            <a:normAutofit/>
          </a:bodyPr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609521" y="1714289"/>
            <a:ext cx="10971372" cy="4848647"/>
          </a:xfrm>
          <a:prstGeom prst="rect">
            <a:avLst/>
          </a:prstGeom>
        </p:spPr>
        <p:txBody>
          <a:bodyPr vert="horz" lIns="111639" tIns="55820" rIns="111639" bIns="558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609520" y="6809535"/>
            <a:ext cx="2844430" cy="391157"/>
          </a:xfrm>
          <a:prstGeom prst="rect">
            <a:avLst/>
          </a:prstGeom>
        </p:spPr>
        <p:txBody>
          <a:bodyPr vert="horz" lIns="111639" tIns="55820" rIns="111639" bIns="55820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28261-8D07-4195-A3B3-F758F1A612C5}" type="datetimeFigureOut">
              <a:rPr lang="hr-HR" smtClean="0"/>
              <a:t>26.6.2020.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165058" y="6809535"/>
            <a:ext cx="3860297" cy="391157"/>
          </a:xfrm>
          <a:prstGeom prst="rect">
            <a:avLst/>
          </a:prstGeom>
        </p:spPr>
        <p:txBody>
          <a:bodyPr vert="horz" lIns="111639" tIns="55820" rIns="111639" bIns="55820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736463" y="6809535"/>
            <a:ext cx="2844430" cy="391157"/>
          </a:xfrm>
          <a:prstGeom prst="rect">
            <a:avLst/>
          </a:prstGeom>
        </p:spPr>
        <p:txBody>
          <a:bodyPr vert="horz" lIns="111639" tIns="55820" rIns="111639" bIns="55820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CBEA5-5C8A-4181-96BF-2B50F97C1E8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00779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16391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8647" indent="-418647" algn="l" defTabSz="1116391" rtl="0" eaLnBrk="1" latinLnBrk="0" hangingPunct="1">
        <a:spcBef>
          <a:spcPct val="20000"/>
        </a:spcBef>
        <a:buFont typeface="Arial" panose="020B0604020202020204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907068" indent="-348872" algn="l" defTabSz="1116391" rtl="0" eaLnBrk="1" latinLnBrk="0" hangingPunct="1">
        <a:spcBef>
          <a:spcPct val="20000"/>
        </a:spcBef>
        <a:buFont typeface="Arial" panose="020B0604020202020204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95489" indent="-279098" algn="l" defTabSz="1116391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53684" indent="-279098" algn="l" defTabSz="1116391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511880" indent="-279098" algn="l" defTabSz="1116391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075" indent="-279098" algn="l" defTabSz="1116391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28271" indent="-279098" algn="l" defTabSz="1116391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86466" indent="-279098" algn="l" defTabSz="1116391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744662" indent="-279098" algn="l" defTabSz="1116391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111639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58195" algn="l" defTabSz="111639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16391" algn="l" defTabSz="111639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586" algn="l" defTabSz="111639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2782" algn="l" defTabSz="111639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90977" algn="l" defTabSz="111639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49173" algn="l" defTabSz="111639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907368" algn="l" defTabSz="111639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465564" algn="l" defTabSz="111639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gif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Slika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42" y="4897611"/>
            <a:ext cx="2001838" cy="200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Slika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558" y="5898530"/>
            <a:ext cx="2627313" cy="107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0"/>
            <a:ext cx="12190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6" name="Pravokutnik 5"/>
          <p:cNvSpPr/>
          <p:nvPr/>
        </p:nvSpPr>
        <p:spPr>
          <a:xfrm>
            <a:off x="2206774" y="5889424"/>
            <a:ext cx="685514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hr-HR" altLang="sr-Latn-RS" sz="1000" i="1" dirty="0">
                <a:latin typeface="+mj-lt"/>
                <a:ea typeface="Times New Roman" pitchFamily="18" charset="0"/>
                <a:cs typeface="Tahoma" pitchFamily="34" charset="0"/>
              </a:rPr>
              <a:t>OVAJ DOGAĐAJ JE SUFINANCIRAN SREDSTVIMA EUROPSKE UNIJE</a:t>
            </a:r>
            <a:endParaRPr lang="hr-HR" altLang="sr-Latn-RS" sz="1000" dirty="0">
              <a:latin typeface="+mj-lt"/>
              <a:cs typeface="Arial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r-HR" altLang="sr-Latn-RS" sz="1000" i="1" dirty="0">
                <a:latin typeface="+mj-lt"/>
                <a:ea typeface="Times New Roman" pitchFamily="18" charset="0"/>
                <a:cs typeface="Tahoma" pitchFamily="34" charset="0"/>
              </a:rPr>
              <a:t>EUROPSKI POLJOPRIVREDNI FOND ZA RURALNI RAZVOJ: EUROPA ULAŽE U RURALNA PODRUČJA</a:t>
            </a:r>
            <a:endParaRPr lang="hr-HR" altLang="sr-Latn-RS" sz="1000" dirty="0">
              <a:latin typeface="+mj-lt"/>
              <a:cs typeface="Arial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r-HR" altLang="sr-Latn-RS" sz="1000" i="1" dirty="0">
                <a:latin typeface="+mj-lt"/>
                <a:ea typeface="Times New Roman" pitchFamily="18" charset="0"/>
                <a:cs typeface="Tahoma" pitchFamily="34" charset="0"/>
              </a:rPr>
              <a:t>MJERA TEHNIČKA POMOĆ</a:t>
            </a:r>
            <a:endParaRPr lang="hr-HR" altLang="sr-Latn-RS" sz="1000" dirty="0">
              <a:latin typeface="+mj-lt"/>
              <a:cs typeface="Arial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r-HR" altLang="sr-Latn-RS" sz="1000" i="1" dirty="0">
                <a:latin typeface="+mj-lt"/>
                <a:ea typeface="Times New Roman" pitchFamily="18" charset="0"/>
                <a:cs typeface="Tahoma" pitchFamily="34" charset="0"/>
              </a:rPr>
              <a:t>EUROPSKI FOND ZA POMORSTVO I RIBARSTVO</a:t>
            </a:r>
            <a:endParaRPr lang="hr-HR" altLang="sr-Latn-RS" sz="1000" dirty="0">
              <a:latin typeface="+mj-lt"/>
              <a:cs typeface="Arial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r-HR" altLang="sr-Latn-RS" sz="1000" i="1" dirty="0">
                <a:latin typeface="+mj-lt"/>
                <a:ea typeface="Times New Roman" pitchFamily="18" charset="0"/>
                <a:cs typeface="Tahoma" pitchFamily="34" charset="0"/>
              </a:rPr>
              <a:t>MJERA VII.1. TEHNIČKA POMOĆ</a:t>
            </a:r>
            <a:endParaRPr lang="hr-HR" altLang="sr-Latn-RS" sz="1000" dirty="0">
              <a:latin typeface="+mj-lt"/>
              <a:cs typeface="Arial" pitchFamily="34" charset="0"/>
            </a:endParaRPr>
          </a:p>
        </p:txBody>
      </p:sp>
      <p:pic>
        <p:nvPicPr>
          <p:cNvPr id="12" name="Slika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98" y="870752"/>
            <a:ext cx="2537460" cy="1424814"/>
          </a:xfrm>
          <a:prstGeom prst="rect">
            <a:avLst/>
          </a:prstGeom>
        </p:spPr>
      </p:pic>
      <p:pic>
        <p:nvPicPr>
          <p:cNvPr id="13" name="Slika 1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558" y="721147"/>
            <a:ext cx="2590800" cy="1619250"/>
          </a:xfrm>
          <a:prstGeom prst="rect">
            <a:avLst/>
          </a:prstGeom>
        </p:spPr>
      </p:pic>
      <p:pic>
        <p:nvPicPr>
          <p:cNvPr id="14" name="Slika 13" descr="grb_rh_2_crvena_bijela_polja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728" y="245737"/>
            <a:ext cx="2066400" cy="212500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ravokutnik 6"/>
          <p:cNvSpPr/>
          <p:nvPr/>
        </p:nvSpPr>
        <p:spPr>
          <a:xfrm>
            <a:off x="3905664" y="2665363"/>
            <a:ext cx="437908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</a:rPr>
              <a:t>MINISTARSTVO POLJOPRIVREDE</a:t>
            </a:r>
            <a:endParaRPr lang="hr-HR" dirty="0">
              <a:solidFill>
                <a:schemeClr val="tx2">
                  <a:lumMod val="60000"/>
                  <a:lumOff val="4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1" name="Pravokutnik 10"/>
          <p:cNvSpPr/>
          <p:nvPr/>
        </p:nvSpPr>
        <p:spPr>
          <a:xfrm>
            <a:off x="694606" y="3451061"/>
            <a:ext cx="106571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400" b="1" dirty="0"/>
              <a:t>Predstavljanje Nacrta strategija poljoprivrede i razvoja akvakulture za 2020.-2030.</a:t>
            </a:r>
            <a:endParaRPr lang="hr-HR" sz="2400" dirty="0"/>
          </a:p>
          <a:p>
            <a:pPr algn="ctr"/>
            <a:endParaRPr lang="pl-PL" dirty="0"/>
          </a:p>
          <a:p>
            <a:pPr algn="ctr"/>
            <a:r>
              <a:rPr lang="pl-PL" dirty="0"/>
              <a:t> </a:t>
            </a:r>
            <a:endParaRPr lang="hr-HR" dirty="0"/>
          </a:p>
          <a:p>
            <a:pPr algn="ctr"/>
            <a:r>
              <a:rPr lang="hr-HR" dirty="0"/>
              <a:t>Lipanj 2020. godine</a:t>
            </a:r>
          </a:p>
        </p:txBody>
      </p:sp>
    </p:spTree>
    <p:extLst>
      <p:ext uri="{BB962C8B-B14F-4D97-AF65-F5344CB8AC3E}">
        <p14:creationId xmlns:p14="http://schemas.microsoft.com/office/powerpoint/2010/main" val="3983476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16.jpeg"/>
          <p:cNvPicPr>
            <a:picLocks noGrp="1"/>
          </p:cNvPicPr>
          <p:nvPr>
            <p:ph idx="1"/>
          </p:nvPr>
        </p:nvPicPr>
        <p:blipFill rotWithShape="1">
          <a:blip r:embed="rId3" cstate="print"/>
          <a:srcRect t="46367" b="1"/>
          <a:stretch/>
        </p:blipFill>
        <p:spPr bwMode="auto">
          <a:xfrm>
            <a:off x="1" y="0"/>
            <a:ext cx="12190413" cy="18992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kstniOkvir 6"/>
          <p:cNvSpPr txBox="1"/>
          <p:nvPr/>
        </p:nvSpPr>
        <p:spPr>
          <a:xfrm>
            <a:off x="121543" y="47806"/>
            <a:ext cx="11807775" cy="6699149"/>
          </a:xfrm>
          <a:prstGeom prst="rect">
            <a:avLst/>
          </a:prstGeom>
          <a:noFill/>
        </p:spPr>
        <p:txBody>
          <a:bodyPr wrap="square" lIns="111639" tIns="55820" rIns="111639" bIns="55820" rtlCol="0">
            <a:spAutoFit/>
          </a:bodyPr>
          <a:lstStyle/>
          <a:p>
            <a:r>
              <a:rPr lang="hr-HR" sz="2900" b="1" i="1" dirty="0"/>
              <a:t>          Plan provedbe 		      		 Ciljane intervencije</a:t>
            </a:r>
            <a:endParaRPr lang="hr-HR" sz="2900" i="1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hr-HR" sz="2900" i="1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hr-HR" sz="2900" i="1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hr-HR" sz="2900" i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hr-HR" sz="2400" b="1" i="1" dirty="0">
                <a:latin typeface="Arial" panose="020B0604020202020204" pitchFamily="34" charset="0"/>
                <a:ea typeface="Calibri" panose="020F0502020204030204" pitchFamily="34" charset="0"/>
              </a:rPr>
              <a:t>POTICANJE PROIZVOĐAČA NA UPRAVLJANJE RIZICIMA OD KLIMATSKIH PROMJENA I ZAŠTITU OKOLIŠA</a:t>
            </a:r>
          </a:p>
          <a:p>
            <a:endParaRPr lang="hr-HR" sz="2400" i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hr-HR" sz="2400" i="1" dirty="0">
                <a:solidFill>
                  <a:schemeClr val="accent6">
                    <a:lumMod val="75000"/>
                  </a:schemeClr>
                </a:solidFill>
              </a:rPr>
              <a:t>Promicati primjenu učinkovitih praksi upravljanja zdravljem životinja</a:t>
            </a:r>
          </a:p>
          <a:p>
            <a:pPr marL="418647" indent="-418647">
              <a:buFont typeface="Arial" panose="020B0604020202020204" pitchFamily="34" charset="0"/>
              <a:buChar char="•"/>
            </a:pPr>
            <a:r>
              <a:rPr lang="hr-HR" sz="2400" dirty="0"/>
              <a:t>Poticanje tehnoloških i sanitarnih mjera kojima se osigurava upravljanje zdravljem</a:t>
            </a:r>
          </a:p>
          <a:p>
            <a:r>
              <a:rPr lang="hr-HR" sz="2400" i="1" dirty="0">
                <a:solidFill>
                  <a:schemeClr val="accent6">
                    <a:lumMod val="75000"/>
                  </a:schemeClr>
                </a:solidFill>
              </a:rPr>
              <a:t>Unaprjeđenje upravljanja staništima i predatorskim vrstama na uzgajalištima</a:t>
            </a:r>
          </a:p>
          <a:p>
            <a:pPr marL="418647" indent="-418647">
              <a:buFont typeface="Arial" panose="020B0604020202020204" pitchFamily="34" charset="0"/>
              <a:buChar char="•"/>
            </a:pPr>
            <a:r>
              <a:rPr lang="hr-HR" sz="2400" dirty="0"/>
              <a:t>Poticanje inovativnih rješenja za ublažavanje šteta od grabežljivca</a:t>
            </a:r>
          </a:p>
          <a:p>
            <a:r>
              <a:rPr lang="hr-HR" sz="2400" i="1" dirty="0">
                <a:solidFill>
                  <a:schemeClr val="accent6">
                    <a:lumMod val="75000"/>
                  </a:schemeClr>
                </a:solidFill>
              </a:rPr>
              <a:t>Razvoj instrumenata za upravljanje rizicima</a:t>
            </a:r>
          </a:p>
          <a:p>
            <a:pPr marL="418647" indent="-418647">
              <a:buFont typeface="Arial" panose="020B0604020202020204" pitchFamily="34" charset="0"/>
              <a:buChar char="•"/>
            </a:pPr>
            <a:r>
              <a:rPr lang="hr-HR" sz="2400" dirty="0"/>
              <a:t>Poticanje prilagođenih rješenja za upravljanje rizikom</a:t>
            </a:r>
          </a:p>
          <a:p>
            <a:r>
              <a:rPr lang="vi-VN" sz="24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Unaprjeđenje pristupa klimatskim i okolišnim podacima</a:t>
            </a:r>
          </a:p>
          <a:p>
            <a:pPr marL="418647" indent="-418647">
              <a:buFont typeface="Arial" panose="020B0604020202020204" pitchFamily="34" charset="0"/>
              <a:buChar char="•"/>
            </a:pPr>
            <a:r>
              <a:rPr lang="hr-HR" sz="2400" dirty="0"/>
              <a:t>Razvoj integrirane platforme za upravljanje podacima za procjenu utjecaja klimatskih promjena, analizu utjecaja na uzgoj, smjernice za odluke o investiranju, predviđanje mogućih prirodnih katastrofa </a:t>
            </a:r>
          </a:p>
        </p:txBody>
      </p:sp>
    </p:spTree>
    <p:extLst>
      <p:ext uri="{BB962C8B-B14F-4D97-AF65-F5344CB8AC3E}">
        <p14:creationId xmlns:p14="http://schemas.microsoft.com/office/powerpoint/2010/main" val="487584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6.jpeg"/>
          <p:cNvPicPr>
            <a:picLocks/>
          </p:cNvPicPr>
          <p:nvPr/>
        </p:nvPicPr>
        <p:blipFill rotWithShape="1">
          <a:blip r:embed="rId3" cstate="print"/>
          <a:srcRect t="46367" b="1"/>
          <a:stretch/>
        </p:blipFill>
        <p:spPr bwMode="auto">
          <a:xfrm>
            <a:off x="1" y="0"/>
            <a:ext cx="12190413" cy="18992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39318" y="0"/>
            <a:ext cx="11163368" cy="68362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2900" b="1" i="1" dirty="0"/>
              <a:t>           Plan provedbe 		      		 Ciljane intervencije</a:t>
            </a:r>
          </a:p>
          <a:p>
            <a:pPr marL="0" indent="0">
              <a:buNone/>
            </a:pPr>
            <a:endParaRPr lang="hr-HR" sz="2900" b="1" i="1" dirty="0"/>
          </a:p>
          <a:p>
            <a:pPr marL="0" indent="0">
              <a:buNone/>
            </a:pPr>
            <a:endParaRPr lang="hr-HR" sz="2900" b="1" i="1" dirty="0"/>
          </a:p>
          <a:p>
            <a:pPr marL="0" indent="0">
              <a:buNone/>
            </a:pPr>
            <a:endParaRPr lang="hr-HR" sz="2900" b="1" i="1" dirty="0"/>
          </a:p>
          <a:p>
            <a:pPr marL="0" indent="0">
              <a:buNone/>
            </a:pPr>
            <a:r>
              <a:rPr lang="hr-HR" sz="2900" b="1" i="1" dirty="0"/>
              <a:t>POTICANJE RAZVOJA VRIJEDNOSNIH LANACA U AKVAKULTURI</a:t>
            </a:r>
          </a:p>
          <a:p>
            <a:r>
              <a:rPr lang="hr-HR" sz="29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Poticanje osnivanja proizvodnih partnerstava između proizvođača u </a:t>
            </a:r>
            <a:r>
              <a:rPr lang="hr-HR" sz="2900" i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akvakulturi</a:t>
            </a:r>
            <a:r>
              <a:rPr lang="hr-HR" sz="29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 i kupaca </a:t>
            </a:r>
          </a:p>
          <a:p>
            <a:r>
              <a:rPr lang="vi-VN" sz="29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Jačanje i poticanje osnivanja organizacija proizvođača </a:t>
            </a:r>
            <a:endParaRPr lang="hr-HR" sz="2900" i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hr-HR" sz="29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</a:t>
            </a:r>
            <a:r>
              <a:rPr lang="vi-VN" sz="29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otpor</a:t>
            </a:r>
            <a:r>
              <a:rPr lang="hr-HR" sz="29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e</a:t>
            </a:r>
            <a:r>
              <a:rPr lang="vi-VN" sz="29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 proizvođačima za sukladnost s</a:t>
            </a:r>
            <a:r>
              <a:rPr lang="hr-HR" sz="29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a</a:t>
            </a:r>
            <a:r>
              <a:rPr lang="vi-VN" sz="29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 standardima sigurnosti i kvalitete hrane</a:t>
            </a:r>
            <a:endParaRPr lang="hr-HR" sz="2900" i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hr-HR" sz="29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Potpore za inovacije, mlade i poduzetnike za pokretanje novih uzgajališta</a:t>
            </a:r>
          </a:p>
        </p:txBody>
      </p:sp>
    </p:spTree>
    <p:extLst>
      <p:ext uri="{BB962C8B-B14F-4D97-AF65-F5344CB8AC3E}">
        <p14:creationId xmlns:p14="http://schemas.microsoft.com/office/powerpoint/2010/main" val="4126676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6.jpeg"/>
          <p:cNvPicPr>
            <a:picLocks/>
          </p:cNvPicPr>
          <p:nvPr/>
        </p:nvPicPr>
        <p:blipFill rotWithShape="1">
          <a:blip r:embed="rId3" cstate="print"/>
          <a:srcRect t="46367" b="1"/>
          <a:stretch/>
        </p:blipFill>
        <p:spPr bwMode="auto">
          <a:xfrm>
            <a:off x="1" y="0"/>
            <a:ext cx="12190413" cy="18992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43320" y="145082"/>
            <a:ext cx="11259366" cy="591979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hr-HR" sz="4000" b="1" i="1" dirty="0"/>
              <a:t>          Plan provedbe 		      		 Ciljane intervencije</a:t>
            </a:r>
            <a:endParaRPr lang="hr-HR" b="1" i="1" dirty="0"/>
          </a:p>
          <a:p>
            <a:pPr marL="0" indent="0">
              <a:buNone/>
            </a:pPr>
            <a:endParaRPr lang="hr-HR" b="1" i="1" dirty="0"/>
          </a:p>
          <a:p>
            <a:pPr marL="0" indent="0">
              <a:buNone/>
            </a:pPr>
            <a:endParaRPr lang="hr-HR" b="1" i="1" dirty="0"/>
          </a:p>
          <a:p>
            <a:pPr marL="0" indent="0">
              <a:buNone/>
            </a:pPr>
            <a:endParaRPr lang="hr-HR" b="1" i="1" dirty="0"/>
          </a:p>
          <a:p>
            <a:pPr marL="0" indent="0">
              <a:buNone/>
            </a:pPr>
            <a:r>
              <a:rPr lang="hr-HR" b="1" i="1" dirty="0">
                <a:latin typeface="Calibri" panose="020F0502020204030204" pitchFamily="34" charset="0"/>
              </a:rPr>
              <a:t>VEĆA SINERGIJA SEKTORA AKVAKULTURE</a:t>
            </a:r>
            <a:r>
              <a:rPr lang="vi-VN" b="1" i="1" dirty="0">
                <a:latin typeface="Calibri" panose="020F0502020204030204" pitchFamily="34" charset="0"/>
              </a:rPr>
              <a:t> </a:t>
            </a:r>
            <a:r>
              <a:rPr lang="hr-HR" b="1" i="1" dirty="0">
                <a:latin typeface="Calibri" panose="020F0502020204030204" pitchFamily="34" charset="0"/>
              </a:rPr>
              <a:t>I</a:t>
            </a:r>
            <a:r>
              <a:rPr lang="vi-VN" b="1" i="1" dirty="0">
                <a:latin typeface="Calibri" panose="020F0502020204030204" pitchFamily="34" charset="0"/>
              </a:rPr>
              <a:t> </a:t>
            </a:r>
            <a:r>
              <a:rPr lang="hr-HR" b="1" i="1" dirty="0">
                <a:latin typeface="Calibri" panose="020F0502020204030204" pitchFamily="34" charset="0"/>
              </a:rPr>
              <a:t>SRODNIH SEKTORA U RURALNIM I OBALNIM PODRUČJIMA</a:t>
            </a:r>
          </a:p>
          <a:p>
            <a:pPr marL="0" indent="0">
              <a:buNone/>
            </a:pPr>
            <a:endParaRPr lang="hr-HR" b="1" i="1" dirty="0">
              <a:latin typeface="Calibri" panose="020F0502020204030204" pitchFamily="34" charset="0"/>
            </a:endParaRPr>
          </a:p>
          <a:p>
            <a:r>
              <a:rPr lang="hr-HR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Uspostavljanje ravnoteže između održivog razvoja </a:t>
            </a:r>
            <a:r>
              <a:rPr lang="hr-HR" i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akvakulture</a:t>
            </a:r>
            <a:r>
              <a:rPr lang="hr-HR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, zaštite prirode i prilagodbe klimatskim promjenama</a:t>
            </a:r>
          </a:p>
          <a:p>
            <a:r>
              <a:rPr lang="hr-HR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Povezivanje sektora </a:t>
            </a:r>
            <a:r>
              <a:rPr lang="hr-HR" i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akvakulture</a:t>
            </a:r>
            <a:r>
              <a:rPr lang="hr-HR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 s mogućnostima rasta u kružnim </a:t>
            </a:r>
            <a:r>
              <a:rPr lang="hr-HR" i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bioekonomijama</a:t>
            </a:r>
            <a:endParaRPr lang="hr-HR" i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hr-HR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Promicanje </a:t>
            </a:r>
            <a:r>
              <a:rPr lang="hr-HR" i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gastro</a:t>
            </a:r>
            <a:r>
              <a:rPr lang="hr-HR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-destinacijskog turizma 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665179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6.jpeg"/>
          <p:cNvPicPr>
            <a:picLocks/>
          </p:cNvPicPr>
          <p:nvPr/>
        </p:nvPicPr>
        <p:blipFill rotWithShape="1">
          <a:blip r:embed="rId3" cstate="print"/>
          <a:srcRect t="46367" b="1"/>
          <a:stretch/>
        </p:blipFill>
        <p:spPr bwMode="auto">
          <a:xfrm>
            <a:off x="1" y="0"/>
            <a:ext cx="12190413" cy="18992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43320" y="0"/>
            <a:ext cx="11259366" cy="606487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r-HR" sz="3600" b="1" i="1" dirty="0"/>
              <a:t>        Plan provedbe 		      	 Ciljane intervencije</a:t>
            </a:r>
            <a:endParaRPr lang="hr-HR" b="1" i="1" dirty="0"/>
          </a:p>
          <a:p>
            <a:pPr marL="0" indent="0">
              <a:buNone/>
            </a:pPr>
            <a:endParaRPr lang="hr-HR" b="1" i="1" dirty="0"/>
          </a:p>
          <a:p>
            <a:pPr marL="0" indent="0">
              <a:buNone/>
            </a:pPr>
            <a:endParaRPr lang="hr-HR" b="1" i="1" dirty="0"/>
          </a:p>
          <a:p>
            <a:pPr marL="0" indent="0">
              <a:buNone/>
            </a:pPr>
            <a:r>
              <a:rPr lang="hr-HR" b="1" i="1" dirty="0"/>
              <a:t>RAZVOJ I INOVACIJE U AKVAKULTURI TEMELJENE NA ZNANJU</a:t>
            </a:r>
          </a:p>
          <a:p>
            <a:pPr marL="0" indent="0">
              <a:buNone/>
            </a:pPr>
            <a:endParaRPr lang="hr-HR" b="1" i="1" dirty="0"/>
          </a:p>
          <a:p>
            <a:r>
              <a:rPr lang="hr-HR" sz="27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Financiranje provedba strateških istraživačkih projekata</a:t>
            </a:r>
          </a:p>
          <a:p>
            <a:r>
              <a:rPr lang="hr-HR" sz="27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Razvoj središnjeg nacionalnog informacijski sustava </a:t>
            </a:r>
            <a:r>
              <a:rPr lang="hr-HR" sz="2700" i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akvakulture</a:t>
            </a:r>
            <a:r>
              <a:rPr lang="hr-HR" sz="27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 i centar znanja</a:t>
            </a:r>
          </a:p>
          <a:p>
            <a:r>
              <a:rPr lang="hr-HR" sz="27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Podupirati programe obrazovanja i stručnog osposobljavanja u području </a:t>
            </a:r>
            <a:r>
              <a:rPr lang="hr-HR" sz="2700" i="1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akvakulture</a:t>
            </a:r>
            <a:endParaRPr lang="hr-HR" sz="2700" i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hr-HR" sz="27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I</a:t>
            </a:r>
            <a:r>
              <a:rPr lang="vi-VN" sz="2700" i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novacijska partnerstva između proizvođača i znanstvenih ustanova</a:t>
            </a:r>
            <a:endParaRPr lang="hr-HR" sz="2700" i="1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54758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6.jpeg"/>
          <p:cNvPicPr>
            <a:picLocks/>
          </p:cNvPicPr>
          <p:nvPr/>
        </p:nvPicPr>
        <p:blipFill rotWithShape="1">
          <a:blip r:embed="rId3" cstate="print"/>
          <a:srcRect t="46367" b="1"/>
          <a:stretch/>
        </p:blipFill>
        <p:spPr bwMode="auto">
          <a:xfrm>
            <a:off x="1" y="0"/>
            <a:ext cx="12190413" cy="22077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0"/>
            <a:ext cx="11402686" cy="819225"/>
          </a:xfrm>
        </p:spPr>
        <p:txBody>
          <a:bodyPr>
            <a:normAutofit fontScale="90000"/>
          </a:bodyPr>
          <a:lstStyle/>
          <a:p>
            <a:pPr algn="l"/>
            <a:r>
              <a:rPr lang="hr-HR" b="1" i="1" dirty="0"/>
              <a:t>   Specifične mjere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35316" y="2284921"/>
            <a:ext cx="10971372" cy="48486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2900" dirty="0"/>
              <a:t>Za svaki </a:t>
            </a:r>
            <a:r>
              <a:rPr lang="hr-HR" sz="2900" dirty="0" err="1"/>
              <a:t>podsektor</a:t>
            </a:r>
            <a:r>
              <a:rPr lang="hr-HR" sz="2900" dirty="0"/>
              <a:t> u akvakulturi iz prethodno opisanih intervencija razradit će se specifične mjere potrebne za njegov daljnji strateški razvoj kroz Nacionalni strateški plan razvoja akvakulture za period 2021-2027</a:t>
            </a:r>
          </a:p>
          <a:p>
            <a:r>
              <a:rPr lang="hr-HR" sz="2800" dirty="0">
                <a:solidFill>
                  <a:schemeClr val="accent6"/>
                </a:solidFill>
              </a:rPr>
              <a:t>Uzgoj bijele ribe</a:t>
            </a:r>
          </a:p>
          <a:p>
            <a:r>
              <a:rPr lang="hr-HR" sz="2800" dirty="0">
                <a:solidFill>
                  <a:schemeClr val="accent6"/>
                </a:solidFill>
              </a:rPr>
              <a:t>Uzgoj tune</a:t>
            </a:r>
          </a:p>
          <a:p>
            <a:r>
              <a:rPr lang="hr-HR" sz="2800" dirty="0">
                <a:solidFill>
                  <a:schemeClr val="accent6"/>
                </a:solidFill>
              </a:rPr>
              <a:t>Uzgoj školjkaša</a:t>
            </a:r>
          </a:p>
          <a:p>
            <a:r>
              <a:rPr lang="hr-HR" sz="2800" dirty="0">
                <a:solidFill>
                  <a:schemeClr val="accent6"/>
                </a:solidFill>
              </a:rPr>
              <a:t>Uzgoj </a:t>
            </a:r>
            <a:r>
              <a:rPr lang="hr-HR" sz="2800" dirty="0" err="1">
                <a:solidFill>
                  <a:schemeClr val="accent6"/>
                </a:solidFill>
              </a:rPr>
              <a:t>toplovodnih</a:t>
            </a:r>
            <a:r>
              <a:rPr lang="hr-HR" sz="2800" dirty="0">
                <a:solidFill>
                  <a:schemeClr val="accent6"/>
                </a:solidFill>
              </a:rPr>
              <a:t> vrsta</a:t>
            </a:r>
          </a:p>
          <a:p>
            <a:r>
              <a:rPr lang="hr-HR" sz="2800" dirty="0">
                <a:solidFill>
                  <a:schemeClr val="accent6"/>
                </a:solidFill>
              </a:rPr>
              <a:t>Uzgoj </a:t>
            </a:r>
            <a:r>
              <a:rPr lang="hr-HR" sz="2800" dirty="0" err="1">
                <a:solidFill>
                  <a:schemeClr val="accent6"/>
                </a:solidFill>
              </a:rPr>
              <a:t>hladnovodnih</a:t>
            </a:r>
            <a:r>
              <a:rPr lang="hr-HR" sz="2800" dirty="0">
                <a:solidFill>
                  <a:schemeClr val="accent6"/>
                </a:solidFill>
              </a:rPr>
              <a:t> vrsta</a:t>
            </a:r>
          </a:p>
          <a:p>
            <a:pPr marL="0" indent="0">
              <a:buNone/>
            </a:pPr>
            <a:endParaRPr lang="hr-HR" sz="28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4596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6.jpeg"/>
          <p:cNvPicPr>
            <a:picLocks/>
          </p:cNvPicPr>
          <p:nvPr/>
        </p:nvPicPr>
        <p:blipFill rotWithShape="1">
          <a:blip r:embed="rId3" cstate="print"/>
          <a:srcRect t="46367" b="1"/>
          <a:stretch/>
        </p:blipFill>
        <p:spPr bwMode="auto">
          <a:xfrm>
            <a:off x="1" y="0"/>
            <a:ext cx="12190413" cy="25933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9751" y="0"/>
            <a:ext cx="10971372" cy="949606"/>
          </a:xfrm>
        </p:spPr>
        <p:txBody>
          <a:bodyPr>
            <a:normAutofit/>
          </a:bodyPr>
          <a:lstStyle/>
          <a:p>
            <a:pPr algn="l"/>
            <a:r>
              <a:rPr lang="hr-HR" sz="4400" b="1" dirty="0"/>
              <a:t>  Okvir za praćenje rezultata</a:t>
            </a:r>
            <a:endParaRPr lang="hr-HR" sz="44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35316" y="2737371"/>
            <a:ext cx="10971372" cy="4241914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chemeClr val="accent6"/>
                </a:solidFill>
              </a:rPr>
              <a:t>Učinkovitost provedbe pratila bi se na razini strateških ciljeva, kao i pojedinačnih ciljeva za ostvarenje rezultata u svakom od </a:t>
            </a:r>
            <a:r>
              <a:rPr lang="hr-HR" sz="3200" dirty="0" err="1">
                <a:solidFill>
                  <a:schemeClr val="accent6"/>
                </a:solidFill>
              </a:rPr>
              <a:t>podsektora</a:t>
            </a:r>
            <a:endParaRPr lang="hr-HR" sz="3200" dirty="0">
              <a:solidFill>
                <a:schemeClr val="accent6"/>
              </a:solidFill>
            </a:endParaRPr>
          </a:p>
          <a:p>
            <a:r>
              <a:rPr lang="hr-HR" sz="3200" dirty="0">
                <a:solidFill>
                  <a:schemeClr val="accent6"/>
                </a:solidFill>
              </a:rPr>
              <a:t>Mjerljivi i usporedivi pokazatelji uspješnosti biti će precizno definirani kroz za svaki </a:t>
            </a:r>
            <a:r>
              <a:rPr lang="hr-HR" sz="3200" dirty="0" err="1">
                <a:solidFill>
                  <a:schemeClr val="accent6"/>
                </a:solidFill>
              </a:rPr>
              <a:t>podsektor</a:t>
            </a:r>
            <a:r>
              <a:rPr lang="hr-HR" sz="3200" dirty="0">
                <a:solidFill>
                  <a:schemeClr val="accent6"/>
                </a:solidFill>
              </a:rPr>
              <a:t> u Nacionalnom strateškom planu razvoja </a:t>
            </a:r>
            <a:r>
              <a:rPr lang="hr-HR" sz="3200" dirty="0" err="1">
                <a:solidFill>
                  <a:schemeClr val="accent6"/>
                </a:solidFill>
              </a:rPr>
              <a:t>akvakulture</a:t>
            </a:r>
            <a:r>
              <a:rPr lang="hr-HR" sz="3200" dirty="0">
                <a:solidFill>
                  <a:schemeClr val="accent6"/>
                </a:solidFill>
              </a:rPr>
              <a:t> za period 2021-2027</a:t>
            </a:r>
          </a:p>
          <a:p>
            <a:pPr marL="0" indent="0">
              <a:buNone/>
            </a:pPr>
            <a:endParaRPr lang="hr-HR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078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6.jpeg"/>
          <p:cNvPicPr>
            <a:picLocks/>
          </p:cNvPicPr>
          <p:nvPr/>
        </p:nvPicPr>
        <p:blipFill rotWithShape="1">
          <a:blip r:embed="rId3" cstate="print"/>
          <a:srcRect t="46367" b="1"/>
          <a:stretch/>
        </p:blipFill>
        <p:spPr bwMode="auto">
          <a:xfrm>
            <a:off x="0" y="-1"/>
            <a:ext cx="12190413" cy="24392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9751" y="0"/>
            <a:ext cx="10971372" cy="819225"/>
          </a:xfrm>
        </p:spPr>
        <p:txBody>
          <a:bodyPr>
            <a:normAutofit fontScale="90000"/>
          </a:bodyPr>
          <a:lstStyle/>
          <a:p>
            <a:pPr algn="l"/>
            <a:r>
              <a:rPr lang="hr-HR" sz="4400" b="1" dirty="0"/>
              <a:t>Generalni pokazatelji prema strateškim ciljevima</a:t>
            </a:r>
            <a:endParaRPr lang="hr-HR" sz="4400" dirty="0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E3F6E1C0-9C86-4993-ABA6-48F830A988D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34390" y="2531897"/>
            <a:ext cx="10944718" cy="131305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hr-HR" b="1" i="1" dirty="0"/>
              <a:t>Povećanje produktivnosti i otpornosti proizvodnje u akvakulturi na klimatske promjene</a:t>
            </a:r>
            <a:endParaRPr lang="en-US" b="1" i="1" dirty="0"/>
          </a:p>
        </p:txBody>
      </p:sp>
      <p:sp>
        <p:nvSpPr>
          <p:cNvPr id="6" name="Strelica gore 5"/>
          <p:cNvSpPr/>
          <p:nvPr/>
        </p:nvSpPr>
        <p:spPr>
          <a:xfrm>
            <a:off x="2422797" y="4033515"/>
            <a:ext cx="3456385" cy="24482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639" tIns="55820" rIns="111639" bIns="55820" rtlCol="0" anchor="ctr"/>
          <a:lstStyle/>
          <a:p>
            <a:pPr algn="ctr"/>
            <a:r>
              <a:rPr lang="hr-HR" dirty="0"/>
              <a:t>30%</a:t>
            </a:r>
          </a:p>
          <a:p>
            <a:pPr algn="ctr"/>
            <a:r>
              <a:rPr lang="hr-HR" dirty="0"/>
              <a:t>količina proizvodnje</a:t>
            </a:r>
          </a:p>
          <a:p>
            <a:pPr algn="ctr"/>
            <a:endParaRPr lang="hr-HR" dirty="0"/>
          </a:p>
        </p:txBody>
      </p:sp>
      <p:sp>
        <p:nvSpPr>
          <p:cNvPr id="7" name="Strelica gore 6"/>
          <p:cNvSpPr/>
          <p:nvPr/>
        </p:nvSpPr>
        <p:spPr>
          <a:xfrm>
            <a:off x="7151864" y="4065983"/>
            <a:ext cx="3647255" cy="24482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639" tIns="55820" rIns="111639" bIns="55820" rtlCol="0" anchor="ctr"/>
          <a:lstStyle/>
          <a:p>
            <a:pPr algn="ctr"/>
            <a:r>
              <a:rPr lang="hr-HR" dirty="0"/>
              <a:t>20% </a:t>
            </a:r>
          </a:p>
          <a:p>
            <a:pPr algn="ctr"/>
            <a:r>
              <a:rPr lang="hr-HR" dirty="0"/>
              <a:t>godišnje vrijednosti proizvodnje</a:t>
            </a:r>
          </a:p>
          <a:p>
            <a:pPr algn="ctr"/>
            <a:endParaRPr lang="hr-HR" dirty="0"/>
          </a:p>
          <a:p>
            <a:pPr algn="ctr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317206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6.jpeg"/>
          <p:cNvPicPr>
            <a:picLocks/>
          </p:cNvPicPr>
          <p:nvPr/>
        </p:nvPicPr>
        <p:blipFill rotWithShape="1">
          <a:blip r:embed="rId3" cstate="print"/>
          <a:srcRect t="46367" b="1"/>
          <a:stretch/>
        </p:blipFill>
        <p:spPr bwMode="auto">
          <a:xfrm>
            <a:off x="1" y="0"/>
            <a:ext cx="12190413" cy="24392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9751" y="0"/>
            <a:ext cx="10971372" cy="819225"/>
          </a:xfrm>
        </p:spPr>
        <p:txBody>
          <a:bodyPr>
            <a:normAutofit fontScale="90000"/>
          </a:bodyPr>
          <a:lstStyle/>
          <a:p>
            <a:pPr algn="l"/>
            <a:r>
              <a:rPr lang="hr-HR" sz="4400" b="1" dirty="0"/>
              <a:t>Generalni pokazatelji prema strateškim ciljevima</a:t>
            </a:r>
            <a:endParaRPr lang="hr-HR" sz="4400" dirty="0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E3F6E1C0-9C86-4993-ABA6-48F830A988D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34390" y="2531898"/>
            <a:ext cx="10944718" cy="7128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hr-HR" b="1" dirty="0"/>
              <a:t>Jačanje konkurentnosti sektora </a:t>
            </a:r>
            <a:r>
              <a:rPr lang="hr-HR" b="1" dirty="0" err="1"/>
              <a:t>akvakulture</a:t>
            </a:r>
            <a:r>
              <a:rPr lang="hr-HR" b="1" dirty="0"/>
              <a:t> </a:t>
            </a:r>
            <a:endParaRPr lang="en-US" b="1" i="1" dirty="0"/>
          </a:p>
        </p:txBody>
      </p:sp>
      <p:sp>
        <p:nvSpPr>
          <p:cNvPr id="6" name="Strelica gore 5"/>
          <p:cNvSpPr/>
          <p:nvPr/>
        </p:nvSpPr>
        <p:spPr>
          <a:xfrm>
            <a:off x="7103318" y="3695899"/>
            <a:ext cx="3767883" cy="27858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639" tIns="55820" rIns="111639" bIns="55820" rtlCol="0" anchor="ctr"/>
          <a:lstStyle/>
          <a:p>
            <a:pPr algn="ctr"/>
            <a:r>
              <a:rPr lang="hr-HR" dirty="0"/>
              <a:t>50% potrošnja proizvoda </a:t>
            </a:r>
            <a:r>
              <a:rPr lang="hr-HR" dirty="0" err="1"/>
              <a:t>akvauklture</a:t>
            </a:r>
            <a:r>
              <a:rPr lang="hr-HR" dirty="0"/>
              <a:t> po stanovniku</a:t>
            </a:r>
          </a:p>
        </p:txBody>
      </p:sp>
      <p:sp>
        <p:nvSpPr>
          <p:cNvPr id="7" name="Strelica gore 6"/>
          <p:cNvSpPr/>
          <p:nvPr/>
        </p:nvSpPr>
        <p:spPr>
          <a:xfrm>
            <a:off x="1341748" y="3695899"/>
            <a:ext cx="3889361" cy="27858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639" tIns="55820" rIns="111639" bIns="55820" rtlCol="0" anchor="ctr"/>
          <a:lstStyle/>
          <a:p>
            <a:pPr algn="ctr"/>
            <a:r>
              <a:rPr lang="hr-HR" dirty="0"/>
              <a:t>35% </a:t>
            </a:r>
          </a:p>
          <a:p>
            <a:pPr algn="ctr"/>
            <a:r>
              <a:rPr lang="hr-HR" dirty="0"/>
              <a:t>dodane vrijednost u količini prerade</a:t>
            </a:r>
          </a:p>
        </p:txBody>
      </p:sp>
    </p:spTree>
    <p:extLst>
      <p:ext uri="{BB962C8B-B14F-4D97-AF65-F5344CB8AC3E}">
        <p14:creationId xmlns:p14="http://schemas.microsoft.com/office/powerpoint/2010/main" val="95695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6.jpeg"/>
          <p:cNvPicPr>
            <a:picLocks/>
          </p:cNvPicPr>
          <p:nvPr/>
        </p:nvPicPr>
        <p:blipFill rotWithShape="1">
          <a:blip r:embed="rId3" cstate="print"/>
          <a:srcRect t="46367" b="1"/>
          <a:stretch/>
        </p:blipFill>
        <p:spPr bwMode="auto">
          <a:xfrm>
            <a:off x="0" y="-30013"/>
            <a:ext cx="12190413" cy="23149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9751" y="0"/>
            <a:ext cx="10971372" cy="819225"/>
          </a:xfrm>
        </p:spPr>
        <p:txBody>
          <a:bodyPr>
            <a:normAutofit fontScale="90000"/>
          </a:bodyPr>
          <a:lstStyle/>
          <a:p>
            <a:pPr algn="l"/>
            <a:r>
              <a:rPr lang="hr-HR" sz="4400" b="1" dirty="0"/>
              <a:t>Generalni pokazatelji prema strateškim ciljevima</a:t>
            </a:r>
            <a:endParaRPr lang="hr-HR" sz="4400" dirty="0"/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E3F6E1C0-9C86-4993-ABA6-48F830A988D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2599" y="2670629"/>
            <a:ext cx="10488174" cy="12207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hr-HR" sz="3600" b="1" dirty="0"/>
              <a:t>Doprinos obnovi ruralnog i obalnog gospodarstva i unaprjeđenje uvjeta života u tim područjima</a:t>
            </a:r>
            <a:endParaRPr lang="en-US" sz="3600" b="1" i="1" dirty="0"/>
          </a:p>
        </p:txBody>
      </p:sp>
      <p:sp>
        <p:nvSpPr>
          <p:cNvPr id="6" name="Strelica gore 5"/>
          <p:cNvSpPr/>
          <p:nvPr/>
        </p:nvSpPr>
        <p:spPr>
          <a:xfrm>
            <a:off x="4056551" y="4270044"/>
            <a:ext cx="3620269" cy="237626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639" tIns="55820" rIns="111639" bIns="55820" rtlCol="0" anchor="ctr"/>
          <a:lstStyle/>
          <a:p>
            <a:pPr algn="ctr"/>
            <a:r>
              <a:rPr lang="hr-HR" dirty="0"/>
              <a:t>15%</a:t>
            </a:r>
          </a:p>
          <a:p>
            <a:pPr algn="ctr"/>
            <a:r>
              <a:rPr lang="hr-HR" dirty="0"/>
              <a:t> broja radnih mjesta u </a:t>
            </a:r>
            <a:r>
              <a:rPr lang="hr-HR" dirty="0" err="1"/>
              <a:t>akvakulturi</a:t>
            </a:r>
            <a:r>
              <a:rPr lang="hr-HR" dirty="0"/>
              <a:t> i preradi</a:t>
            </a:r>
          </a:p>
        </p:txBody>
      </p:sp>
    </p:spTree>
    <p:extLst>
      <p:ext uri="{BB962C8B-B14F-4D97-AF65-F5344CB8AC3E}">
        <p14:creationId xmlns:p14="http://schemas.microsoft.com/office/powerpoint/2010/main" val="1927291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480155" y="3817491"/>
            <a:ext cx="9230102" cy="819225"/>
          </a:xfrm>
        </p:spPr>
        <p:txBody>
          <a:bodyPr>
            <a:normAutofit/>
          </a:bodyPr>
          <a:lstStyle/>
          <a:p>
            <a:r>
              <a:rPr lang="hr-HR" sz="4400" b="1" dirty="0"/>
              <a:t>HVALA NA PAŽNJI</a:t>
            </a:r>
            <a:endParaRPr lang="hr-HR" sz="4400" dirty="0"/>
          </a:p>
        </p:txBody>
      </p:sp>
      <p:pic>
        <p:nvPicPr>
          <p:cNvPr id="2049" name="Slika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42" y="4897611"/>
            <a:ext cx="2001838" cy="200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Slika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558" y="5898530"/>
            <a:ext cx="2627313" cy="107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0"/>
            <a:ext cx="12190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6" name="Pravokutnik 5"/>
          <p:cNvSpPr/>
          <p:nvPr/>
        </p:nvSpPr>
        <p:spPr>
          <a:xfrm>
            <a:off x="2206774" y="5889424"/>
            <a:ext cx="685514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hr-HR" altLang="sr-Latn-RS" sz="1000" i="1" dirty="0">
                <a:latin typeface="+mj-lt"/>
                <a:ea typeface="Times New Roman" pitchFamily="18" charset="0"/>
                <a:cs typeface="Tahoma" pitchFamily="34" charset="0"/>
              </a:rPr>
              <a:t>OVAJ DOGAĐAJ JE SUFINANCIRAN SREDSTVIMA EUROPSKE UNIJE</a:t>
            </a:r>
            <a:endParaRPr lang="hr-HR" altLang="sr-Latn-RS" sz="1000" dirty="0">
              <a:latin typeface="+mj-lt"/>
              <a:cs typeface="Arial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r-HR" altLang="sr-Latn-RS" sz="1000" i="1" dirty="0">
                <a:latin typeface="+mj-lt"/>
                <a:ea typeface="Times New Roman" pitchFamily="18" charset="0"/>
                <a:cs typeface="Tahoma" pitchFamily="34" charset="0"/>
              </a:rPr>
              <a:t>EUROPSKI POLJOPRIVREDNI FOND ZA RURALNI RAZVOJ: EUROPA ULAŽE U RURALNA PODRUČJA</a:t>
            </a:r>
            <a:endParaRPr lang="hr-HR" altLang="sr-Latn-RS" sz="1000" dirty="0">
              <a:latin typeface="+mj-lt"/>
              <a:cs typeface="Arial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r-HR" altLang="sr-Latn-RS" sz="1000" i="1" dirty="0">
                <a:latin typeface="+mj-lt"/>
                <a:ea typeface="Times New Roman" pitchFamily="18" charset="0"/>
                <a:cs typeface="Tahoma" pitchFamily="34" charset="0"/>
              </a:rPr>
              <a:t>MJERA TEHNIČKA POMOĆ</a:t>
            </a:r>
            <a:endParaRPr lang="hr-HR" altLang="sr-Latn-RS" sz="1000" dirty="0">
              <a:latin typeface="+mj-lt"/>
              <a:cs typeface="Arial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r-HR" altLang="sr-Latn-RS" sz="1000" i="1" dirty="0">
                <a:latin typeface="+mj-lt"/>
                <a:ea typeface="Times New Roman" pitchFamily="18" charset="0"/>
                <a:cs typeface="Tahoma" pitchFamily="34" charset="0"/>
              </a:rPr>
              <a:t>EUROPSKI FOND ZA POMORSTVO I RIBARSTVO</a:t>
            </a:r>
            <a:endParaRPr lang="hr-HR" altLang="sr-Latn-RS" sz="1000" dirty="0">
              <a:latin typeface="+mj-lt"/>
              <a:cs typeface="Arial" pitchFamily="34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r-HR" altLang="sr-Latn-RS" sz="1000" i="1" dirty="0">
                <a:latin typeface="+mj-lt"/>
                <a:ea typeface="Times New Roman" pitchFamily="18" charset="0"/>
                <a:cs typeface="Tahoma" pitchFamily="34" charset="0"/>
              </a:rPr>
              <a:t>MJERA VII.1. TEHNIČKA POMOĆ</a:t>
            </a:r>
            <a:endParaRPr lang="hr-HR" altLang="sr-Latn-RS" sz="1000" dirty="0">
              <a:latin typeface="+mj-lt"/>
              <a:cs typeface="Arial" pitchFamily="34" charset="0"/>
            </a:endParaRPr>
          </a:p>
        </p:txBody>
      </p:sp>
      <p:pic>
        <p:nvPicPr>
          <p:cNvPr id="12" name="Slika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98" y="721147"/>
            <a:ext cx="2537460" cy="1724025"/>
          </a:xfrm>
          <a:prstGeom prst="rect">
            <a:avLst/>
          </a:prstGeom>
        </p:spPr>
      </p:pic>
      <p:pic>
        <p:nvPicPr>
          <p:cNvPr id="13" name="Slika 1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558" y="721147"/>
            <a:ext cx="2590800" cy="1619250"/>
          </a:xfrm>
          <a:prstGeom prst="rect">
            <a:avLst/>
          </a:prstGeom>
        </p:spPr>
      </p:pic>
      <p:pic>
        <p:nvPicPr>
          <p:cNvPr id="14" name="Slika 13" descr="grb_rh_2_crvena_bijela_polja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006" y="468638"/>
            <a:ext cx="2066400" cy="212500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Pravokutnik 6"/>
          <p:cNvSpPr/>
          <p:nvPr/>
        </p:nvSpPr>
        <p:spPr>
          <a:xfrm>
            <a:off x="3905664" y="2665363"/>
            <a:ext cx="437908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</a:rPr>
              <a:t>MINISTARSTVO POLJOPRIVREDE</a:t>
            </a:r>
            <a:endParaRPr lang="hr-HR" dirty="0">
              <a:solidFill>
                <a:schemeClr val="tx2">
                  <a:lumMod val="60000"/>
                  <a:lumOff val="4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969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6.jpeg"/>
          <p:cNvPicPr/>
          <p:nvPr/>
        </p:nvPicPr>
        <p:blipFill rotWithShape="1">
          <a:blip r:embed="rId3" cstate="print"/>
          <a:srcRect t="46367" b="1"/>
          <a:stretch/>
        </p:blipFill>
        <p:spPr bwMode="auto">
          <a:xfrm>
            <a:off x="0" y="0"/>
            <a:ext cx="12190413" cy="30085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914281" y="3364907"/>
            <a:ext cx="10361851" cy="3724309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pl-PL" b="1" dirty="0"/>
              <a:t>„Više od ribnjaka”</a:t>
            </a:r>
            <a:br>
              <a:rPr lang="pl-PL" b="1" dirty="0"/>
            </a:br>
            <a:r>
              <a:rPr lang="hr-HR" sz="4400" b="1" dirty="0"/>
              <a:t>NACRT STRATEGIJE RAZVOJA AKVAKULTURE 2020. – 2030.</a:t>
            </a:r>
            <a:br>
              <a:rPr lang="hr-HR" b="1" dirty="0"/>
            </a:br>
            <a:br>
              <a:rPr lang="hr-HR" b="1" dirty="0"/>
            </a:br>
            <a:r>
              <a:rPr lang="hr-HR" sz="2400" dirty="0"/>
              <a:t>Lipanj 2020. </a:t>
            </a:r>
          </a:p>
        </p:txBody>
      </p:sp>
      <p:pic>
        <p:nvPicPr>
          <p:cNvPr id="5" name="Slika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7614" y="6193756"/>
            <a:ext cx="1618481" cy="791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lika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06" y="6193756"/>
            <a:ext cx="1555998" cy="8954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00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35316" y="1291855"/>
            <a:ext cx="10971372" cy="1224492"/>
          </a:xfrm>
        </p:spPr>
        <p:txBody>
          <a:bodyPr/>
          <a:lstStyle/>
          <a:p>
            <a:r>
              <a:rPr lang="hr-HR" dirty="0"/>
              <a:t>IZRADA NACRTA STRATEGIJE</a:t>
            </a:r>
          </a:p>
        </p:txBody>
      </p:sp>
      <p:pic>
        <p:nvPicPr>
          <p:cNvPr id="4" name="image16.jpeg"/>
          <p:cNvPicPr>
            <a:picLocks noGrp="1"/>
          </p:cNvPicPr>
          <p:nvPr>
            <p:ph idx="1"/>
          </p:nvPr>
        </p:nvPicPr>
        <p:blipFill rotWithShape="1">
          <a:blip r:embed="rId4" cstate="print"/>
          <a:srcRect t="46367" b="1"/>
          <a:stretch/>
        </p:blipFill>
        <p:spPr bwMode="auto">
          <a:xfrm>
            <a:off x="0" y="0"/>
            <a:ext cx="12190413" cy="15334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kstniOkvir 4"/>
          <p:cNvSpPr txBox="1"/>
          <p:nvPr/>
        </p:nvSpPr>
        <p:spPr>
          <a:xfrm>
            <a:off x="719309" y="2284921"/>
            <a:ext cx="10655797" cy="3806049"/>
          </a:xfrm>
          <a:prstGeom prst="rect">
            <a:avLst/>
          </a:prstGeom>
          <a:noFill/>
        </p:spPr>
        <p:txBody>
          <a:bodyPr wrap="square" lIns="111639" tIns="55820" rIns="111639" bIns="55820" rtlCol="0">
            <a:spAutoFit/>
          </a:bodyPr>
          <a:lstStyle/>
          <a:p>
            <a:pPr marL="348872" indent="-348872">
              <a:buFont typeface="Arial" panose="020B0604020202020204" pitchFamily="34" charset="0"/>
              <a:buChar char="•"/>
            </a:pPr>
            <a:r>
              <a:rPr lang="hr-HR" sz="2400" i="1" dirty="0"/>
              <a:t>Strategija je izrađena na temelju:</a:t>
            </a:r>
          </a:p>
          <a:p>
            <a:pPr marL="907068" lvl="1" indent="-348872">
              <a:buFont typeface="Arial" panose="020B0604020202020204" pitchFamily="34" charset="0"/>
              <a:buChar char="•"/>
            </a:pPr>
            <a:r>
              <a:rPr lang="hr-HR" sz="2400" i="1" dirty="0"/>
              <a:t>dijagnostičke analiza postojećeg stanja</a:t>
            </a:r>
          </a:p>
          <a:p>
            <a:pPr marL="907068" lvl="1" indent="-348872">
              <a:buFont typeface="Arial" panose="020B0604020202020204" pitchFamily="34" charset="0"/>
              <a:buChar char="•"/>
            </a:pPr>
            <a:r>
              <a:rPr lang="hr-HR" sz="2400" i="1" dirty="0"/>
              <a:t>konzultacija i savjetovanja s pripadnicima sektora </a:t>
            </a:r>
          </a:p>
          <a:p>
            <a:pPr marL="907068" lvl="1" indent="-348872">
              <a:buFont typeface="Arial" panose="020B0604020202020204" pitchFamily="34" charset="0"/>
              <a:buChar char="•"/>
            </a:pPr>
            <a:r>
              <a:rPr lang="hr-HR" sz="2400" i="1" dirty="0"/>
              <a:t>provedene dvije on line ankete (85% uzgajivača sudjelovalo)</a:t>
            </a:r>
          </a:p>
          <a:p>
            <a:pPr marL="348872" indent="-348872">
              <a:buFont typeface="Arial" panose="020B0604020202020204" pitchFamily="34" charset="0"/>
              <a:buChar char="•"/>
            </a:pPr>
            <a:r>
              <a:rPr lang="hr-HR" sz="2400" i="1" dirty="0"/>
              <a:t>Zasniva se na prioritetima i smjernicama EK</a:t>
            </a:r>
          </a:p>
          <a:p>
            <a:pPr marL="348872" indent="-348872">
              <a:buFont typeface="Arial" panose="020B0604020202020204" pitchFamily="34" charset="0"/>
              <a:buChar char="•"/>
            </a:pPr>
            <a:r>
              <a:rPr lang="hr-HR" sz="2400" i="1" dirty="0"/>
              <a:t>U</a:t>
            </a:r>
            <a:r>
              <a:rPr lang="vi-VN" sz="2400" i="1" dirty="0">
                <a:latin typeface="Calibri" panose="020F0502020204030204" pitchFamily="34" charset="0"/>
              </a:rPr>
              <a:t>sklađena je i sa strateškim smjernicama u okviru </a:t>
            </a:r>
            <a:r>
              <a:rPr lang="hr-HR" sz="2400" i="1" dirty="0">
                <a:latin typeface="Calibri" panose="020F0502020204030204" pitchFamily="34" charset="0"/>
              </a:rPr>
              <a:t>N</a:t>
            </a:r>
            <a:r>
              <a:rPr lang="vi-VN" sz="2400" i="1" dirty="0">
                <a:latin typeface="Calibri" panose="020F0502020204030204" pitchFamily="34" charset="0"/>
              </a:rPr>
              <a:t>acionalne strategije razvoja</a:t>
            </a:r>
            <a:endParaRPr lang="hr-HR" sz="2400" i="1" dirty="0">
              <a:latin typeface="Calibri" panose="020F0502020204030204" pitchFamily="34" charset="0"/>
            </a:endParaRPr>
          </a:p>
          <a:p>
            <a:pPr marL="348872" indent="-348872">
              <a:buFont typeface="Arial" panose="020B0604020202020204" pitchFamily="34" charset="0"/>
              <a:buChar char="•"/>
            </a:pPr>
            <a:r>
              <a:rPr lang="hr-HR" sz="2400" i="1" dirty="0"/>
              <a:t>Omogućuje izradu i reviziju Nacionalnog strateškog plana za akvakulturu (NSPA) za naredni period 2021-2027</a:t>
            </a:r>
          </a:p>
          <a:p>
            <a:pPr marL="348872" indent="-348872">
              <a:buFont typeface="Arial" panose="020B0604020202020204" pitchFamily="34" charset="0"/>
              <a:buChar char="•"/>
            </a:pPr>
            <a:r>
              <a:rPr lang="hr-HR" sz="2400" i="1" dirty="0">
                <a:latin typeface="Calibri" panose="020F0502020204030204" pitchFamily="34" charset="0"/>
              </a:rPr>
              <a:t> Određuje ciljeve, smjernice i mjere za provedbu procesa transformacije sektora akvakulture</a:t>
            </a:r>
          </a:p>
        </p:txBody>
      </p:sp>
    </p:spTree>
    <p:extLst>
      <p:ext uri="{BB962C8B-B14F-4D97-AF65-F5344CB8AC3E}">
        <p14:creationId xmlns:p14="http://schemas.microsoft.com/office/powerpoint/2010/main" val="28820525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35316" y="1291855"/>
            <a:ext cx="10971372" cy="1224492"/>
          </a:xfrm>
        </p:spPr>
        <p:txBody>
          <a:bodyPr>
            <a:normAutofit/>
          </a:bodyPr>
          <a:lstStyle/>
          <a:p>
            <a:r>
              <a:rPr lang="hr-HR" dirty="0"/>
              <a:t>DIJAGNOSTIČKA ANALIZA</a:t>
            </a:r>
          </a:p>
        </p:txBody>
      </p:sp>
      <p:pic>
        <p:nvPicPr>
          <p:cNvPr id="4" name="image16.jpeg"/>
          <p:cNvPicPr>
            <a:picLocks noGrp="1"/>
          </p:cNvPicPr>
          <p:nvPr>
            <p:ph idx="1"/>
          </p:nvPr>
        </p:nvPicPr>
        <p:blipFill rotWithShape="1">
          <a:blip r:embed="rId3" cstate="print"/>
          <a:srcRect t="46367" b="1"/>
          <a:stretch/>
        </p:blipFill>
        <p:spPr bwMode="auto">
          <a:xfrm>
            <a:off x="0" y="0"/>
            <a:ext cx="12190413" cy="15334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kstniOkvir 4"/>
          <p:cNvSpPr txBox="1"/>
          <p:nvPr/>
        </p:nvSpPr>
        <p:spPr>
          <a:xfrm>
            <a:off x="697450" y="2284921"/>
            <a:ext cx="10655797" cy="2698053"/>
          </a:xfrm>
          <a:prstGeom prst="rect">
            <a:avLst/>
          </a:prstGeom>
          <a:noFill/>
        </p:spPr>
        <p:txBody>
          <a:bodyPr wrap="square" lIns="111639" tIns="55820" rIns="111639" bIns="55820" rtlCol="0">
            <a:spAutoFit/>
          </a:bodyPr>
          <a:lstStyle/>
          <a:p>
            <a:pPr lvl="1"/>
            <a:endParaRPr lang="hr-HR" sz="2400" i="1" dirty="0"/>
          </a:p>
          <a:p>
            <a:pPr marL="418647" indent="-418647">
              <a:buFont typeface="Arial" panose="020B0604020202020204" pitchFamily="34" charset="0"/>
              <a:buChar char="•"/>
            </a:pPr>
            <a:endParaRPr lang="hr-HR" sz="2400" i="1" dirty="0"/>
          </a:p>
          <a:p>
            <a:pPr marL="418647" indent="-418647">
              <a:buFont typeface="Arial" panose="020B0604020202020204" pitchFamily="34" charset="0"/>
              <a:buChar char="•"/>
            </a:pPr>
            <a:endParaRPr lang="hr-HR" sz="2400" i="1" dirty="0"/>
          </a:p>
          <a:p>
            <a:pPr marL="976842" lvl="1" indent="-418647">
              <a:buFont typeface="Wingdings" panose="05000000000000000000" pitchFamily="2" charset="2"/>
              <a:buChar char="Ø"/>
            </a:pPr>
            <a:endParaRPr lang="hr-HR" sz="2400" i="1" dirty="0"/>
          </a:p>
          <a:p>
            <a:pPr marL="976842" lvl="1" indent="-418647">
              <a:buFont typeface="Wingdings" panose="05000000000000000000" pitchFamily="2" charset="2"/>
              <a:buChar char="Ø"/>
            </a:pPr>
            <a:endParaRPr lang="hr-HR" sz="2400" i="1" dirty="0"/>
          </a:p>
          <a:p>
            <a:pPr marL="976842" lvl="1" indent="-418647">
              <a:buFont typeface="Wingdings" panose="05000000000000000000" pitchFamily="2" charset="2"/>
              <a:buChar char="Ø"/>
            </a:pPr>
            <a:endParaRPr lang="hr-HR" sz="2400" i="1" dirty="0"/>
          </a:p>
          <a:p>
            <a:pPr marL="348872" indent="-348872">
              <a:buFont typeface="Arial" panose="020B0604020202020204" pitchFamily="34" charset="0"/>
              <a:buChar char="•"/>
            </a:pPr>
            <a:endParaRPr lang="hr-HR" sz="2400" i="1" dirty="0">
              <a:latin typeface="Calibri" panose="020F0502020204030204" pitchFamily="34" charset="0"/>
            </a:endParaRPr>
          </a:p>
        </p:txBody>
      </p:sp>
      <p:graphicFrame>
        <p:nvGraphicFramePr>
          <p:cNvPr id="6" name="Rezervirano mjesto sadržaja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8872285"/>
              </p:ext>
            </p:extLst>
          </p:nvPr>
        </p:nvGraphicFramePr>
        <p:xfrm>
          <a:off x="838200" y="2516347"/>
          <a:ext cx="4248894" cy="3678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afikon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6120714"/>
              </p:ext>
            </p:extLst>
          </p:nvPr>
        </p:nvGraphicFramePr>
        <p:xfrm>
          <a:off x="6112476" y="2516347"/>
          <a:ext cx="4735258" cy="3703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072531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35316" y="1291855"/>
            <a:ext cx="10971372" cy="1224492"/>
          </a:xfrm>
        </p:spPr>
        <p:txBody>
          <a:bodyPr>
            <a:normAutofit/>
          </a:bodyPr>
          <a:lstStyle/>
          <a:p>
            <a:r>
              <a:rPr lang="hr-HR" dirty="0"/>
              <a:t>POTENCIJALI I PREDNOSTI SEKTORA</a:t>
            </a:r>
          </a:p>
        </p:txBody>
      </p:sp>
      <p:pic>
        <p:nvPicPr>
          <p:cNvPr id="4" name="image16.jpeg"/>
          <p:cNvPicPr>
            <a:picLocks noGrp="1"/>
          </p:cNvPicPr>
          <p:nvPr>
            <p:ph idx="1"/>
          </p:nvPr>
        </p:nvPicPr>
        <p:blipFill rotWithShape="1">
          <a:blip r:embed="rId3" cstate="print"/>
          <a:srcRect t="46367" b="1"/>
          <a:stretch/>
        </p:blipFill>
        <p:spPr bwMode="auto">
          <a:xfrm>
            <a:off x="0" y="0"/>
            <a:ext cx="12190413" cy="15334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kstniOkvir 4"/>
          <p:cNvSpPr txBox="1"/>
          <p:nvPr/>
        </p:nvSpPr>
        <p:spPr>
          <a:xfrm>
            <a:off x="706594" y="2809379"/>
            <a:ext cx="10655797" cy="3436717"/>
          </a:xfrm>
          <a:prstGeom prst="rect">
            <a:avLst/>
          </a:prstGeom>
          <a:noFill/>
        </p:spPr>
        <p:txBody>
          <a:bodyPr wrap="square" lIns="111639" tIns="55820" rIns="111639" bIns="55820" rtlCol="0">
            <a:spAutoFit/>
          </a:bodyPr>
          <a:lstStyle/>
          <a:p>
            <a:pPr marL="348872" indent="-348872">
              <a:buFont typeface="Arial" panose="020B0604020202020204" pitchFamily="34" charset="0"/>
              <a:buChar char="•"/>
            </a:pPr>
            <a:r>
              <a:rPr lang="hr-HR" sz="2400" i="1" dirty="0"/>
              <a:t>Dobro stanje okoliša i voda</a:t>
            </a:r>
          </a:p>
          <a:p>
            <a:pPr marL="348872" indent="-348872">
              <a:buFont typeface="Arial" panose="020B0604020202020204" pitchFamily="34" charset="0"/>
              <a:buChar char="•"/>
            </a:pPr>
            <a:r>
              <a:rPr lang="hr-HR" sz="2400" i="1" dirty="0">
                <a:latin typeface="Calibri" panose="020F0502020204030204" pitchFamily="34" charset="0"/>
              </a:rPr>
              <a:t>Dobar geografski položaj na EU tržištu</a:t>
            </a:r>
          </a:p>
          <a:p>
            <a:pPr marL="348872" indent="-348872">
              <a:buFont typeface="Arial" panose="020B0604020202020204" pitchFamily="34" charset="0"/>
              <a:buChar char="•"/>
            </a:pPr>
            <a:r>
              <a:rPr lang="hr-HR" sz="2400" i="1" dirty="0">
                <a:latin typeface="Calibri" panose="020F0502020204030204" pitchFamily="34" charset="0"/>
              </a:rPr>
              <a:t>Visoka kvaliteta proizvoda akvakulture</a:t>
            </a:r>
          </a:p>
          <a:p>
            <a:pPr marL="348872" indent="-348872">
              <a:buFont typeface="Arial" panose="020B0604020202020204" pitchFamily="34" charset="0"/>
              <a:buChar char="•"/>
            </a:pPr>
            <a:r>
              <a:rPr lang="hr-HR" sz="2400" i="1" dirty="0">
                <a:latin typeface="Calibri" panose="020F0502020204030204" pitchFamily="34" charset="0"/>
              </a:rPr>
              <a:t>Pozitivna </a:t>
            </a:r>
            <a:r>
              <a:rPr lang="hr-HR" sz="2400" i="1" dirty="0"/>
              <a:t>vanjskotrgovinska</a:t>
            </a:r>
            <a:r>
              <a:rPr lang="hr-HR" sz="2400" i="1" dirty="0">
                <a:latin typeface="Calibri" panose="020F0502020204030204" pitchFamily="34" charset="0"/>
              </a:rPr>
              <a:t> bilanca</a:t>
            </a:r>
          </a:p>
          <a:p>
            <a:pPr marL="348872" indent="-348872">
              <a:buFont typeface="Arial" panose="020B0604020202020204" pitchFamily="34" charset="0"/>
              <a:buChar char="•"/>
            </a:pPr>
            <a:r>
              <a:rPr lang="hr-HR" sz="2400" i="1" dirty="0">
                <a:latin typeface="Calibri" panose="020F0502020204030204" pitchFamily="34" charset="0"/>
              </a:rPr>
              <a:t>Mogućnost financiranja iz EU fondova</a:t>
            </a:r>
          </a:p>
          <a:p>
            <a:pPr marL="348872" indent="-348872">
              <a:buFont typeface="Arial" panose="020B0604020202020204" pitchFamily="34" charset="0"/>
              <a:buChar char="•"/>
            </a:pPr>
            <a:r>
              <a:rPr lang="hr-HR" sz="2400" i="1" dirty="0">
                <a:latin typeface="Calibri" panose="020F0502020204030204" pitchFamily="34" charset="0"/>
              </a:rPr>
              <a:t>Rast potražnje na domaćem tržištu</a:t>
            </a:r>
          </a:p>
          <a:p>
            <a:pPr marL="348872" indent="-348872">
              <a:buFont typeface="Arial" panose="020B0604020202020204" pitchFamily="34" charset="0"/>
              <a:buChar char="•"/>
            </a:pPr>
            <a:r>
              <a:rPr lang="hr-HR" sz="2400" i="1" dirty="0">
                <a:latin typeface="Calibri" panose="020F0502020204030204" pitchFamily="34" charset="0"/>
              </a:rPr>
              <a:t>Turistički potencijal plasmana</a:t>
            </a:r>
          </a:p>
          <a:p>
            <a:pPr marL="348872" indent="-348872">
              <a:buFont typeface="Arial" panose="020B0604020202020204" pitchFamily="34" charset="0"/>
              <a:buChar char="•"/>
            </a:pPr>
            <a:r>
              <a:rPr lang="hr-HR" sz="2400" i="1" dirty="0">
                <a:latin typeface="Calibri" panose="020F0502020204030204" pitchFamily="34" charset="0"/>
              </a:rPr>
              <a:t>Trend zdrave prehrane</a:t>
            </a:r>
          </a:p>
          <a:p>
            <a:pPr marL="348872" indent="-348872">
              <a:buFont typeface="Arial" panose="020B0604020202020204" pitchFamily="34" charset="0"/>
              <a:buChar char="•"/>
            </a:pPr>
            <a:endParaRPr lang="hr-HR" sz="2400" i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286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35316" y="1291855"/>
            <a:ext cx="10971372" cy="1224492"/>
          </a:xfrm>
        </p:spPr>
        <p:txBody>
          <a:bodyPr>
            <a:normAutofit/>
          </a:bodyPr>
          <a:lstStyle/>
          <a:p>
            <a:r>
              <a:rPr lang="hr-HR" dirty="0"/>
              <a:t>PRILIKE ZA RAST</a:t>
            </a:r>
          </a:p>
        </p:txBody>
      </p:sp>
      <p:pic>
        <p:nvPicPr>
          <p:cNvPr id="4" name="image16.jpeg"/>
          <p:cNvPicPr>
            <a:picLocks noGrp="1"/>
          </p:cNvPicPr>
          <p:nvPr>
            <p:ph idx="1"/>
          </p:nvPr>
        </p:nvPicPr>
        <p:blipFill rotWithShape="1">
          <a:blip r:embed="rId3" cstate="print"/>
          <a:srcRect t="46367" b="1"/>
          <a:stretch/>
        </p:blipFill>
        <p:spPr bwMode="auto">
          <a:xfrm>
            <a:off x="0" y="0"/>
            <a:ext cx="12190413" cy="15334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kstniOkvir 4"/>
          <p:cNvSpPr txBox="1"/>
          <p:nvPr/>
        </p:nvSpPr>
        <p:spPr>
          <a:xfrm>
            <a:off x="697450" y="2284921"/>
            <a:ext cx="10655797" cy="6391372"/>
          </a:xfrm>
          <a:prstGeom prst="rect">
            <a:avLst/>
          </a:prstGeom>
          <a:noFill/>
        </p:spPr>
        <p:txBody>
          <a:bodyPr wrap="square" lIns="111639" tIns="55820" rIns="111639" bIns="55820" rtlCol="0">
            <a:spAutoFit/>
          </a:bodyPr>
          <a:lstStyle/>
          <a:p>
            <a:pPr marL="348872" indent="-348872">
              <a:buFont typeface="Arial" panose="020B0604020202020204" pitchFamily="34" charset="0"/>
              <a:buChar char="•"/>
            </a:pPr>
            <a:r>
              <a:rPr lang="hr-HR" sz="2400" i="1" dirty="0"/>
              <a:t>Potencijal prehrambeno prerađivačke industrija </a:t>
            </a:r>
          </a:p>
          <a:p>
            <a:pPr marL="976842" lvl="1" indent="-418647">
              <a:buFont typeface="Wingdings" panose="05000000000000000000" pitchFamily="2" charset="2"/>
              <a:buChar char="Ø"/>
            </a:pPr>
            <a:r>
              <a:rPr lang="hr-HR" sz="2400" i="1" dirty="0"/>
              <a:t>Proizvodi visoke dodane vrijednosti</a:t>
            </a:r>
          </a:p>
          <a:p>
            <a:pPr marL="976842" lvl="1" indent="-418647">
              <a:buFont typeface="Wingdings" panose="05000000000000000000" pitchFamily="2" charset="2"/>
              <a:buChar char="Ø"/>
            </a:pPr>
            <a:r>
              <a:rPr lang="hr-HR" sz="2400" i="1" dirty="0"/>
              <a:t>Stvaranje dodane vrijednosti </a:t>
            </a:r>
          </a:p>
          <a:p>
            <a:pPr marL="418647" indent="-418647">
              <a:buFont typeface="Arial" panose="020B0604020202020204" pitchFamily="34" charset="0"/>
              <a:buChar char="•"/>
            </a:pPr>
            <a:r>
              <a:rPr lang="hr-HR" sz="2400" i="1" dirty="0"/>
              <a:t>Niska konzumacija ribe domaćeg stanovništva</a:t>
            </a:r>
          </a:p>
          <a:p>
            <a:pPr marL="418647" indent="-418647">
              <a:buFont typeface="Arial" panose="020B0604020202020204" pitchFamily="34" charset="0"/>
              <a:buChar char="•"/>
            </a:pPr>
            <a:r>
              <a:rPr lang="pl-PL" sz="2400" i="1" dirty="0"/>
              <a:t>Potražnja za proizvodima akvakulture u EU</a:t>
            </a:r>
            <a:endParaRPr lang="hr-HR" sz="2400" i="1" dirty="0"/>
          </a:p>
          <a:p>
            <a:pPr marL="418647" indent="-418647">
              <a:buFont typeface="Arial" panose="020B0604020202020204" pitchFamily="34" charset="0"/>
              <a:buChar char="•"/>
            </a:pPr>
            <a:r>
              <a:rPr lang="hr-HR" sz="2400" i="1" dirty="0"/>
              <a:t>Uvođenje novih tehnologija </a:t>
            </a:r>
          </a:p>
          <a:p>
            <a:pPr marL="976842" lvl="1" indent="-418647">
              <a:buFont typeface="Wingdings" panose="05000000000000000000" pitchFamily="2" charset="2"/>
              <a:buChar char="Ø"/>
            </a:pPr>
            <a:r>
              <a:rPr lang="hr-HR" sz="2400" i="1" dirty="0"/>
              <a:t>Bolja učinkovitost i produktivnost</a:t>
            </a:r>
          </a:p>
          <a:p>
            <a:pPr marL="976842" lvl="1" indent="-418647">
              <a:buFont typeface="Wingdings" panose="05000000000000000000" pitchFamily="2" charset="2"/>
              <a:buChar char="Ø"/>
            </a:pPr>
            <a:r>
              <a:rPr lang="hr-HR" sz="2400" i="1" dirty="0"/>
              <a:t>Bolji uvjeti za rad</a:t>
            </a:r>
          </a:p>
          <a:p>
            <a:pPr marL="976842" lvl="1" indent="-418647">
              <a:buFont typeface="Wingdings" panose="05000000000000000000" pitchFamily="2" charset="2"/>
              <a:buChar char="Ø"/>
            </a:pPr>
            <a:r>
              <a:rPr lang="hr-HR" sz="2400" i="1" dirty="0"/>
              <a:t>Smanjenje troškova proizvodnje</a:t>
            </a:r>
          </a:p>
          <a:p>
            <a:pPr marL="976842" lvl="1" indent="-418647">
              <a:buFont typeface="Wingdings" panose="05000000000000000000" pitchFamily="2" charset="2"/>
              <a:buChar char="Ø"/>
            </a:pPr>
            <a:r>
              <a:rPr lang="hr-HR" sz="2400" i="1" dirty="0"/>
              <a:t>Bolja iskoristivost </a:t>
            </a:r>
            <a:r>
              <a:rPr lang="hr-HR" sz="2400" i="1" dirty="0" err="1"/>
              <a:t>resura</a:t>
            </a:r>
            <a:r>
              <a:rPr lang="hr-HR" sz="2400" i="1" dirty="0"/>
              <a:t> i iskorištavanje otpada </a:t>
            </a:r>
          </a:p>
          <a:p>
            <a:pPr marL="976842" lvl="1" indent="-418647">
              <a:buFont typeface="Wingdings" panose="05000000000000000000" pitchFamily="2" charset="2"/>
              <a:buChar char="Ø"/>
            </a:pPr>
            <a:endParaRPr lang="hr-HR" sz="2400" i="1" dirty="0"/>
          </a:p>
          <a:p>
            <a:pPr marL="418647" indent="-418647">
              <a:buFont typeface="Arial" panose="020B0604020202020204" pitchFamily="34" charset="0"/>
              <a:buChar char="•"/>
            </a:pPr>
            <a:endParaRPr lang="hr-HR" sz="2400" i="1" dirty="0"/>
          </a:p>
          <a:p>
            <a:pPr marL="418647" indent="-418647">
              <a:buFont typeface="Arial" panose="020B0604020202020204" pitchFamily="34" charset="0"/>
              <a:buChar char="•"/>
            </a:pPr>
            <a:endParaRPr lang="hr-HR" sz="2400" i="1" dirty="0"/>
          </a:p>
          <a:p>
            <a:pPr marL="976842" lvl="1" indent="-418647">
              <a:buFont typeface="Wingdings" panose="05000000000000000000" pitchFamily="2" charset="2"/>
              <a:buChar char="Ø"/>
            </a:pPr>
            <a:endParaRPr lang="hr-HR" sz="2400" i="1" dirty="0"/>
          </a:p>
          <a:p>
            <a:pPr marL="976842" lvl="1" indent="-418647">
              <a:buFont typeface="Wingdings" panose="05000000000000000000" pitchFamily="2" charset="2"/>
              <a:buChar char="Ø"/>
            </a:pPr>
            <a:endParaRPr lang="hr-HR" sz="2400" i="1" dirty="0"/>
          </a:p>
          <a:p>
            <a:pPr marL="976842" lvl="1" indent="-418647">
              <a:buFont typeface="Wingdings" panose="05000000000000000000" pitchFamily="2" charset="2"/>
              <a:buChar char="Ø"/>
            </a:pPr>
            <a:endParaRPr lang="hr-HR" sz="2400" i="1" dirty="0"/>
          </a:p>
          <a:p>
            <a:pPr marL="348872" indent="-348872">
              <a:buFont typeface="Arial" panose="020B0604020202020204" pitchFamily="34" charset="0"/>
              <a:buChar char="•"/>
            </a:pPr>
            <a:endParaRPr lang="hr-HR" sz="2400" i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849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6.jpeg"/>
          <p:cNvPicPr>
            <a:picLocks noGrp="1"/>
          </p:cNvPicPr>
          <p:nvPr>
            <p:ph idx="1"/>
          </p:nvPr>
        </p:nvPicPr>
        <p:blipFill rotWithShape="1">
          <a:blip r:embed="rId3" cstate="print"/>
          <a:srcRect t="46367" b="1"/>
          <a:stretch/>
        </p:blipFill>
        <p:spPr bwMode="auto">
          <a:xfrm>
            <a:off x="0" y="0"/>
            <a:ext cx="12190413" cy="22077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-22489" y="0"/>
            <a:ext cx="11733554" cy="742083"/>
          </a:xfrm>
        </p:spPr>
        <p:txBody>
          <a:bodyPr>
            <a:noAutofit/>
          </a:bodyPr>
          <a:lstStyle/>
          <a:p>
            <a:r>
              <a:rPr lang="hr-HR" sz="3400" b="1" dirty="0"/>
              <a:t>STRATEŠKI CILJEVI – SPECIFIČNI CILJEVI – KLJUČNE POTREBE</a:t>
            </a:r>
          </a:p>
        </p:txBody>
      </p:sp>
      <p:pic>
        <p:nvPicPr>
          <p:cNvPr id="6" name="Picture 13"/>
          <p:cNvPicPr/>
          <p:nvPr/>
        </p:nvPicPr>
        <p:blipFill>
          <a:blip r:embed="rId4"/>
          <a:stretch>
            <a:fillRect/>
          </a:stretch>
        </p:blipFill>
        <p:spPr>
          <a:xfrm>
            <a:off x="335316" y="2207779"/>
            <a:ext cx="11135788" cy="4705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296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16.jpeg"/>
          <p:cNvPicPr>
            <a:picLocks noGrp="1"/>
          </p:cNvPicPr>
          <p:nvPr>
            <p:ph idx="1"/>
          </p:nvPr>
        </p:nvPicPr>
        <p:blipFill rotWithShape="1">
          <a:blip r:embed="rId3" cstate="print"/>
          <a:srcRect t="46367" b="1"/>
          <a:stretch/>
        </p:blipFill>
        <p:spPr bwMode="auto">
          <a:xfrm>
            <a:off x="0" y="0"/>
            <a:ext cx="12190413" cy="16572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2" name="Tablic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9373800"/>
              </p:ext>
            </p:extLst>
          </p:nvPr>
        </p:nvGraphicFramePr>
        <p:xfrm>
          <a:off x="190549" y="1484228"/>
          <a:ext cx="11999863" cy="56537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7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92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5194">
                <a:tc>
                  <a:txBody>
                    <a:bodyPr/>
                    <a:lstStyle/>
                    <a:p>
                      <a:pPr algn="ctr"/>
                      <a:r>
                        <a:rPr lang="hr-HR" sz="2600" dirty="0">
                          <a:solidFill>
                            <a:schemeClr val="bg1"/>
                          </a:solidFill>
                        </a:rPr>
                        <a:t>STRATEŠKI CILJ</a:t>
                      </a:r>
                    </a:p>
                  </a:txBody>
                  <a:tcPr marL="121904" marR="121904" marT="48980" marB="4898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600" dirty="0">
                          <a:solidFill>
                            <a:schemeClr val="bg1"/>
                          </a:solidFill>
                        </a:rPr>
                        <a:t>KLJUČNA POTREBA</a:t>
                      </a:r>
                    </a:p>
                  </a:txBody>
                  <a:tcPr marL="121904" marR="121904" marT="48980" marB="4898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4209">
                <a:tc>
                  <a:txBody>
                    <a:bodyPr/>
                    <a:lstStyle/>
                    <a:p>
                      <a:r>
                        <a:rPr lang="hr-HR" sz="1500" b="0" dirty="0"/>
                        <a:t>I.</a:t>
                      </a:r>
                      <a:r>
                        <a:rPr lang="hr-HR" sz="1500" b="0" baseline="0" dirty="0"/>
                        <a:t> </a:t>
                      </a:r>
                      <a:r>
                        <a:rPr lang="en-US" sz="15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Povećanje</a:t>
                      </a:r>
                      <a:r>
                        <a:rPr lang="en-US" sz="15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produktivnosti</a:t>
                      </a:r>
                      <a:r>
                        <a:rPr lang="en-US" sz="15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 </a:t>
                      </a:r>
                      <a:r>
                        <a:rPr lang="en-US" sz="15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otpornosti</a:t>
                      </a:r>
                      <a:r>
                        <a:rPr lang="en-US" sz="15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lang="en-US" sz="15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klimatske</a:t>
                      </a:r>
                      <a:r>
                        <a:rPr lang="en-US" sz="15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promjene</a:t>
                      </a:r>
                      <a:endParaRPr lang="hr-HR" sz="1500" b="0" dirty="0"/>
                    </a:p>
                  </a:txBody>
                  <a:tcPr marL="121904" marR="121904" marT="48980" marB="4898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Povećati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dodanu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vrijednost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proizvodnje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 </a:t>
                      </a:r>
                      <a:r>
                        <a:rPr lang="hr-HR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akvakulturi</a:t>
                      </a:r>
                      <a:endParaRPr lang="hr-HR" sz="15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Unaprjeđenje proizvodnih</a:t>
                      </a:r>
                      <a:r>
                        <a:rPr lang="hr-HR" sz="15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praksi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 okolišno održivoj </a:t>
                      </a:r>
                      <a:r>
                        <a:rPr lang="hr-HR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akvakulturi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Unaprjeđenje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usklađenost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između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proizvodnih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sustava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svojstava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ekoloških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zona</a:t>
                      </a:r>
                      <a:endParaRPr lang="hr-HR" sz="15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Bolja i efektivnija upotreba instrumenata 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upravljanje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rizicima</a:t>
                      </a:r>
                      <a:endParaRPr lang="hr-HR" sz="1500" dirty="0"/>
                    </a:p>
                  </a:txBody>
                  <a:tcPr marL="121904" marR="121904" marT="48980" marB="4898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1296">
                <a:tc>
                  <a:txBody>
                    <a:bodyPr/>
                    <a:lstStyle/>
                    <a:p>
                      <a:r>
                        <a:rPr lang="hr-HR" sz="1500" dirty="0"/>
                        <a:t>II.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Jačanje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konkurentnosti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sektora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hr-HR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akvakulture</a:t>
                      </a:r>
                      <a:endParaRPr lang="hr-HR" sz="1500" dirty="0"/>
                    </a:p>
                  </a:txBody>
                  <a:tcPr marL="121904" marR="121904" marT="48980" marB="4898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 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Jačanje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povezanost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s tržištem u 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sektor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 </a:t>
                      </a:r>
                      <a:r>
                        <a:rPr lang="hr-HR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akvakulture</a:t>
                      </a:r>
                      <a:endParaRPr lang="hr-HR" sz="15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Unaprijediti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poslovanja kao odgovora na potražnju potrošača </a:t>
                      </a:r>
                    </a:p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Poticati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korištenje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upotrebe standarda</a:t>
                      </a:r>
                      <a:r>
                        <a:rPr lang="hr-HR" sz="15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kvalitete</a:t>
                      </a:r>
                      <a:endParaRPr lang="hr-HR" sz="15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Unaprijediti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vještine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radne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snage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lancu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hr-HR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akvakulture</a:t>
                      </a:r>
                      <a:endParaRPr lang="hr-HR" sz="15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hr-HR" sz="15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04" marR="121904" marT="48980" marB="4898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44209">
                <a:tc>
                  <a:txBody>
                    <a:bodyPr/>
                    <a:lstStyle/>
                    <a:p>
                      <a:r>
                        <a:rPr lang="hr-HR" sz="1500" dirty="0"/>
                        <a:t>III. Doprinos o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bnov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ruralnog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obalnog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gospodarstva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unaprjeđenj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uvjeta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života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 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područjima</a:t>
                      </a:r>
                      <a:endParaRPr lang="hr-HR" sz="1500" dirty="0"/>
                    </a:p>
                  </a:txBody>
                  <a:tcPr marL="121904" marR="121904" marT="48980" marB="4898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Unaprijediti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koordinaciju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komplementarnost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između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intervencija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ruralnim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obalnim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područjima</a:t>
                      </a:r>
                      <a:endParaRPr lang="hr-HR" sz="15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Unaprijediti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javnu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infrastrukturu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 cilju modernizacije proizvodnje u </a:t>
                      </a:r>
                      <a:r>
                        <a:rPr lang="hr-HR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akvakulturi</a:t>
                      </a:r>
                      <a:endParaRPr lang="hr-HR" sz="1500" dirty="0"/>
                    </a:p>
                  </a:txBody>
                  <a:tcPr marL="121904" marR="121904" marT="48980" marB="4898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9795">
                <a:tc>
                  <a:txBody>
                    <a:bodyPr/>
                    <a:lstStyle/>
                    <a:p>
                      <a:r>
                        <a:rPr lang="hr-HR" sz="1500" dirty="0"/>
                        <a:t>IV.</a:t>
                      </a:r>
                      <a:r>
                        <a:rPr lang="hr-HR" sz="1500" baseline="0" dirty="0"/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Poticanje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inovacija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sektoru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hr-HR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akvakulture</a:t>
                      </a:r>
                      <a:endParaRPr lang="hr-HR" sz="1500" dirty="0"/>
                    </a:p>
                  </a:txBody>
                  <a:tcPr marL="121904" marR="121904" marT="48980" marB="4898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Potaknuti u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laganja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 težištem na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tehnologij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ama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inovacij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ama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hr-HR" sz="15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Unaprijediti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pristup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istraživanj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razvoju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korištenje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znanja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 </a:t>
                      </a:r>
                      <a:r>
                        <a:rPr lang="en-US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tehnologija</a:t>
                      </a:r>
                      <a:r>
                        <a:rPr lang="en-US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 </a:t>
                      </a:r>
                      <a:r>
                        <a:rPr lang="hr-HR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donošenju odluka</a:t>
                      </a:r>
                      <a:r>
                        <a:rPr lang="hr-HR" sz="15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hr-HR" sz="1500" dirty="0"/>
                    </a:p>
                  </a:txBody>
                  <a:tcPr marL="121904" marR="121904" marT="48980" marB="4898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Naslov 1"/>
          <p:cNvSpPr>
            <a:spLocks noGrp="1"/>
          </p:cNvSpPr>
          <p:nvPr>
            <p:ph type="title"/>
          </p:nvPr>
        </p:nvSpPr>
        <p:spPr>
          <a:xfrm>
            <a:off x="-22489" y="0"/>
            <a:ext cx="11733554" cy="742083"/>
          </a:xfrm>
        </p:spPr>
        <p:txBody>
          <a:bodyPr>
            <a:noAutofit/>
          </a:bodyPr>
          <a:lstStyle/>
          <a:p>
            <a:pPr algn="l"/>
            <a:r>
              <a:rPr lang="hr-HR" sz="2800" b="1" dirty="0"/>
              <a:t>	STRATEŠKI CILJEVI 		- 	KLJUČNE POTREBE</a:t>
            </a:r>
          </a:p>
        </p:txBody>
      </p:sp>
    </p:spTree>
    <p:extLst>
      <p:ext uri="{BB962C8B-B14F-4D97-AF65-F5344CB8AC3E}">
        <p14:creationId xmlns:p14="http://schemas.microsoft.com/office/powerpoint/2010/main" val="3342021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16.jpeg"/>
          <p:cNvPicPr>
            <a:picLocks noGrp="1"/>
          </p:cNvPicPr>
          <p:nvPr>
            <p:ph idx="1"/>
          </p:nvPr>
        </p:nvPicPr>
        <p:blipFill rotWithShape="1">
          <a:blip r:embed="rId3" cstate="print"/>
          <a:srcRect t="46367" b="1"/>
          <a:stretch/>
        </p:blipFill>
        <p:spPr bwMode="auto">
          <a:xfrm>
            <a:off x="0" y="0"/>
            <a:ext cx="12190413" cy="18992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kstniOkvir 6"/>
          <p:cNvSpPr txBox="1"/>
          <p:nvPr/>
        </p:nvSpPr>
        <p:spPr>
          <a:xfrm>
            <a:off x="143321" y="124948"/>
            <a:ext cx="12000690" cy="6006651"/>
          </a:xfrm>
          <a:prstGeom prst="rect">
            <a:avLst/>
          </a:prstGeom>
          <a:noFill/>
        </p:spPr>
        <p:txBody>
          <a:bodyPr wrap="square" lIns="111639" tIns="55820" rIns="111639" bIns="55820" rtlCol="0">
            <a:spAutoFit/>
          </a:bodyPr>
          <a:lstStyle/>
          <a:p>
            <a:r>
              <a:rPr lang="hr-HR" sz="2900" b="1" i="1" dirty="0"/>
              <a:t>	Plan provedbe 			Ciljane intervencije</a:t>
            </a:r>
          </a:p>
          <a:p>
            <a:endParaRPr lang="hr-HR" sz="2900" i="1" dirty="0">
              <a:solidFill>
                <a:schemeClr val="accent6"/>
              </a:solidFill>
            </a:endParaRPr>
          </a:p>
          <a:p>
            <a:endParaRPr lang="hr-HR" sz="2900" i="1" dirty="0">
              <a:solidFill>
                <a:schemeClr val="accent6"/>
              </a:solidFill>
            </a:endParaRPr>
          </a:p>
          <a:p>
            <a:endParaRPr lang="hr-HR" sz="2900" i="1" dirty="0">
              <a:solidFill>
                <a:schemeClr val="accent6"/>
              </a:solidFill>
            </a:endParaRPr>
          </a:p>
          <a:p>
            <a:r>
              <a:rPr lang="hr-HR" b="1" dirty="0"/>
              <a:t>ULAGANJA KOJA STVARAJU DODANU VRIJEDNOST</a:t>
            </a:r>
          </a:p>
          <a:p>
            <a:endParaRPr lang="hr-HR" sz="2900" b="1" i="1" dirty="0">
              <a:solidFill>
                <a:schemeClr val="accent6"/>
              </a:solidFill>
            </a:endParaRPr>
          </a:p>
          <a:p>
            <a:r>
              <a:rPr lang="hr-HR" sz="2400" b="1" i="1" dirty="0">
                <a:solidFill>
                  <a:schemeClr val="accent6"/>
                </a:solidFill>
              </a:rPr>
              <a:t>Poticanje ulaganja u učinkovite i održive tehnologije i rješenja</a:t>
            </a:r>
          </a:p>
          <a:p>
            <a:pPr marL="418647" indent="-418647">
              <a:buFont typeface="Arial" panose="020B0604020202020204" pitchFamily="34" charset="0"/>
              <a:buChar char="•"/>
            </a:pPr>
            <a:r>
              <a:rPr lang="hr-HR" sz="2400" dirty="0"/>
              <a:t>Inovativni projekti kojima se povećava održivost i profitabilnost proizvodnje u </a:t>
            </a:r>
            <a:r>
              <a:rPr lang="hr-HR" sz="2400" dirty="0" err="1"/>
              <a:t>akvakulturi</a:t>
            </a:r>
            <a:endParaRPr lang="hr-HR" sz="2400" dirty="0"/>
          </a:p>
          <a:p>
            <a:r>
              <a:rPr lang="hr-HR" sz="2400" i="1" dirty="0">
                <a:solidFill>
                  <a:schemeClr val="accent6">
                    <a:lumMod val="75000"/>
                  </a:schemeClr>
                </a:solidFill>
              </a:rPr>
              <a:t>Podupiranje ulaganja u proizvodne kapacitete s većim profitnim mogućnostima</a:t>
            </a:r>
          </a:p>
          <a:p>
            <a:pPr marL="418647" indent="-418647">
              <a:buFont typeface="Arial" panose="020B0604020202020204" pitchFamily="34" charset="0"/>
              <a:buChar char="•"/>
            </a:pPr>
            <a:r>
              <a:rPr lang="hr-HR" sz="2400" dirty="0"/>
              <a:t>Financiranje izrada studija izvedivosti i poslovnih planova te </a:t>
            </a:r>
          </a:p>
          <a:p>
            <a:pPr marL="418647" indent="-418647">
              <a:buFont typeface="Arial" panose="020B0604020202020204" pitchFamily="34" charset="0"/>
              <a:buChar char="•"/>
            </a:pPr>
            <a:r>
              <a:rPr lang="hr-HR" sz="2400" dirty="0"/>
              <a:t>poticanje spajanja/udruživanja manjih uzgajivača te logističkih i </a:t>
            </a:r>
            <a:r>
              <a:rPr lang="hr-HR" sz="2400" dirty="0" err="1"/>
              <a:t>distibucijskih</a:t>
            </a:r>
            <a:r>
              <a:rPr lang="hr-HR" sz="2400" dirty="0"/>
              <a:t> subjekata u OP</a:t>
            </a:r>
          </a:p>
          <a:p>
            <a:r>
              <a:rPr lang="hr-HR" sz="2400" i="1" dirty="0">
                <a:solidFill>
                  <a:schemeClr val="accent6">
                    <a:lumMod val="75000"/>
                  </a:schemeClr>
                </a:solidFill>
              </a:rPr>
              <a:t>Poticanje razvoja novih proizvoda veće dodane vrijednosti </a:t>
            </a:r>
          </a:p>
          <a:p>
            <a:pPr marL="418647" indent="-418647">
              <a:buFont typeface="Arial" panose="020B0604020202020204" pitchFamily="34" charset="0"/>
              <a:buChar char="•"/>
            </a:pPr>
            <a:r>
              <a:rPr lang="hr-HR" sz="2400" dirty="0"/>
              <a:t>Uzgoj u kontroliranim uvjetima, kraći proizvodni ciklus, siguran proizvod, otpornost na klimatske promjene i poticanje </a:t>
            </a:r>
            <a:r>
              <a:rPr lang="hr-HR" sz="2400" dirty="0" err="1"/>
              <a:t>diverzifikacije</a:t>
            </a:r>
            <a:r>
              <a:rPr lang="hr-HR" sz="2400" dirty="0"/>
              <a:t> proizvoda</a:t>
            </a:r>
          </a:p>
        </p:txBody>
      </p:sp>
    </p:spTree>
    <p:extLst>
      <p:ext uri="{BB962C8B-B14F-4D97-AF65-F5344CB8AC3E}">
        <p14:creationId xmlns:p14="http://schemas.microsoft.com/office/powerpoint/2010/main" val="33988498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1639</TotalTime>
  <Words>3335</Words>
  <Application>Microsoft Office PowerPoint</Application>
  <PresentationFormat>Custom</PresentationFormat>
  <Paragraphs>260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Cambria</vt:lpstr>
      <vt:lpstr>Times New Roman</vt:lpstr>
      <vt:lpstr>Wingdings</vt:lpstr>
      <vt:lpstr>Tema sustava Office</vt:lpstr>
      <vt:lpstr>PowerPoint Presentation</vt:lpstr>
      <vt:lpstr>„Više od ribnjaka” NACRT STRATEGIJE RAZVOJA AKVAKULTURE 2020. – 2030.  Lipanj 2020. </vt:lpstr>
      <vt:lpstr>IZRADA NACRTA STRATEGIJE</vt:lpstr>
      <vt:lpstr>DIJAGNOSTIČKA ANALIZA</vt:lpstr>
      <vt:lpstr>POTENCIJALI I PREDNOSTI SEKTORA</vt:lpstr>
      <vt:lpstr>PRILIKE ZA RAST</vt:lpstr>
      <vt:lpstr>STRATEŠKI CILJEVI – SPECIFIČNI CILJEVI – KLJUČNE POTREBE</vt:lpstr>
      <vt:lpstr> STRATEŠKI CILJEVI   -  KLJUČNE POTREBE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Specifične mjere</vt:lpstr>
      <vt:lpstr>  Okvir za praćenje rezultata</vt:lpstr>
      <vt:lpstr>Generalni pokazatelji prema strateškim ciljevima</vt:lpstr>
      <vt:lpstr>Generalni pokazatelji prema strateškim ciljevima</vt:lpstr>
      <vt:lpstr>Generalni pokazatelji prema strateškim ciljevima</vt:lpstr>
      <vt:lpstr>HVALA NA PAŽNJI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STRATEGIJA RAZVOJA AKVAKULTRURE 2020 – 2030</dc:title>
  <dc:creator>Mario Jurašić</dc:creator>
  <cp:lastModifiedBy>Iva Borković</cp:lastModifiedBy>
  <cp:revision>126</cp:revision>
  <cp:lastPrinted>2020-06-14T14:15:38Z</cp:lastPrinted>
  <dcterms:created xsi:type="dcterms:W3CDTF">2020-05-16T11:03:08Z</dcterms:created>
  <dcterms:modified xsi:type="dcterms:W3CDTF">2020-06-26T07:31:23Z</dcterms:modified>
</cp:coreProperties>
</file>