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396" r:id="rId2"/>
    <p:sldId id="397" r:id="rId3"/>
    <p:sldId id="425" r:id="rId4"/>
    <p:sldId id="398" r:id="rId5"/>
    <p:sldId id="407" r:id="rId6"/>
    <p:sldId id="437" r:id="rId7"/>
    <p:sldId id="428" r:id="rId8"/>
    <p:sldId id="429" r:id="rId9"/>
    <p:sldId id="430" r:id="rId10"/>
    <p:sldId id="431" r:id="rId11"/>
    <p:sldId id="432" r:id="rId12"/>
    <p:sldId id="433" r:id="rId13"/>
    <p:sldId id="434" r:id="rId14"/>
    <p:sldId id="424" r:id="rId15"/>
    <p:sldId id="399" r:id="rId16"/>
    <p:sldId id="435" r:id="rId17"/>
    <p:sldId id="436" r:id="rId18"/>
    <p:sldId id="309" r:id="rId19"/>
  </p:sldIdLst>
  <p:sldSz cx="9144000" cy="6858000" type="screen4x3"/>
  <p:notesSz cx="6797675" cy="9926638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BAAC04A-6A8F-4E31-BE99-E78B68221577}">
          <p14:sldIdLst>
            <p14:sldId id="396"/>
            <p14:sldId id="397"/>
            <p14:sldId id="425"/>
            <p14:sldId id="398"/>
            <p14:sldId id="407"/>
            <p14:sldId id="437"/>
            <p14:sldId id="428"/>
            <p14:sldId id="429"/>
            <p14:sldId id="430"/>
            <p14:sldId id="431"/>
            <p14:sldId id="432"/>
            <p14:sldId id="433"/>
            <p14:sldId id="434"/>
            <p14:sldId id="424"/>
          </p14:sldIdLst>
        </p14:section>
        <p14:section name="Untitled Section" id="{0229B650-2B08-469E-9024-FE9793952E30}">
          <p14:sldIdLst>
            <p14:sldId id="399"/>
            <p14:sldId id="435"/>
            <p14:sldId id="436"/>
            <p14:sldId id="30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 snapToObjects="1">
      <p:cViewPr varScale="1">
        <p:scale>
          <a:sx n="92" d="100"/>
          <a:sy n="92" d="100"/>
        </p:scale>
        <p:origin x="-209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576" cy="496009"/>
          </a:xfrm>
          <a:prstGeom prst="rect">
            <a:avLst/>
          </a:prstGeom>
        </p:spPr>
        <p:txBody>
          <a:bodyPr vert="horz" lIns="93113" tIns="46557" rIns="93113" bIns="46557" rtlCol="0"/>
          <a:lstStyle>
            <a:lvl1pPr algn="l">
              <a:defRPr sz="1200">
                <a:latin typeface="Arial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endParaRPr lang="hr-H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482" y="1"/>
            <a:ext cx="2946575" cy="496009"/>
          </a:xfrm>
          <a:prstGeom prst="rect">
            <a:avLst/>
          </a:prstGeom>
        </p:spPr>
        <p:txBody>
          <a:bodyPr vert="horz" lIns="93113" tIns="46557" rIns="93113" bIns="46557" rtlCol="0"/>
          <a:lstStyle>
            <a:lvl1pPr algn="r">
              <a:defRPr sz="1200">
                <a:latin typeface="Arial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fld id="{0FB3FA4A-0091-4FCD-8A14-4CAB8ECF8420}" type="datetimeFigureOut">
              <a:rPr lang="sr-Latn-CS"/>
              <a:pPr>
                <a:defRPr/>
              </a:pPr>
              <a:t>22.1.2015</a:t>
            </a:fld>
            <a:endParaRPr lang="hr-H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014"/>
            <a:ext cx="2946576" cy="496009"/>
          </a:xfrm>
          <a:prstGeom prst="rect">
            <a:avLst/>
          </a:prstGeom>
        </p:spPr>
        <p:txBody>
          <a:bodyPr vert="horz" lIns="93113" tIns="46557" rIns="93113" bIns="46557" rtlCol="0" anchor="b"/>
          <a:lstStyle>
            <a:lvl1pPr algn="l">
              <a:defRPr sz="1200">
                <a:latin typeface="Arial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endParaRPr lang="hr-H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482" y="9429014"/>
            <a:ext cx="2946575" cy="496009"/>
          </a:xfrm>
          <a:prstGeom prst="rect">
            <a:avLst/>
          </a:prstGeom>
        </p:spPr>
        <p:txBody>
          <a:bodyPr vert="horz" lIns="93113" tIns="46557" rIns="93113" bIns="46557" rtlCol="0" anchor="b"/>
          <a:lstStyle>
            <a:lvl1pPr algn="r">
              <a:defRPr sz="1200">
                <a:latin typeface="Arial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fld id="{D819F858-3823-4D21-96F6-E3D6A93C9AD2}" type="slidenum">
              <a:rPr lang="hr-HR"/>
              <a:pPr>
                <a:defRPr/>
              </a:pPr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7978608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0EC69C-51AD-4F03-B58F-AB8AE51216AA}" type="datetimeFigureOut">
              <a:rPr lang="hr-HR" smtClean="0"/>
              <a:pPr/>
              <a:t>22.1.2015.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23B290-A6AA-4AC7-B254-50B3D24BF0C3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634915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r-H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38FA05-BC72-434E-8C4B-6F242F22F871}" type="datetime1">
              <a:rPr lang="en-US"/>
              <a:pPr>
                <a:defRPr/>
              </a:pPr>
              <a:t>1/22/2015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F8D282-CC57-421E-AA87-1631FB26BCB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Click to edit Master text styles</a:t>
            </a:r>
          </a:p>
          <a:p>
            <a:pPr lvl="1"/>
            <a:r>
              <a:rPr lang="hr-HR" smtClean="0"/>
              <a:t>Second level</a:t>
            </a:r>
          </a:p>
          <a:p>
            <a:pPr lvl="2"/>
            <a:r>
              <a:rPr lang="hr-HR" smtClean="0"/>
              <a:t>Third level</a:t>
            </a:r>
          </a:p>
          <a:p>
            <a:pPr lvl="3"/>
            <a:r>
              <a:rPr lang="hr-HR" smtClean="0"/>
              <a:t>Fourth level</a:t>
            </a:r>
          </a:p>
          <a:p>
            <a:pPr lvl="4"/>
            <a:r>
              <a:rPr lang="hr-H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DA8AF-3AD8-49CF-A204-5CD711BA8BCA}" type="datetime1">
              <a:rPr lang="en-US"/>
              <a:pPr>
                <a:defRPr/>
              </a:pPr>
              <a:t>1/22/2015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0E73F7-922B-4762-9187-09CEB584A5F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r-H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r-HR" smtClean="0"/>
              <a:t>Click to edit Master text styles</a:t>
            </a:r>
          </a:p>
          <a:p>
            <a:pPr lvl="1"/>
            <a:r>
              <a:rPr lang="hr-HR" smtClean="0"/>
              <a:t>Second level</a:t>
            </a:r>
          </a:p>
          <a:p>
            <a:pPr lvl="2"/>
            <a:r>
              <a:rPr lang="hr-HR" smtClean="0"/>
              <a:t>Third level</a:t>
            </a:r>
          </a:p>
          <a:p>
            <a:pPr lvl="3"/>
            <a:r>
              <a:rPr lang="hr-HR" smtClean="0"/>
              <a:t>Fourth level</a:t>
            </a:r>
          </a:p>
          <a:p>
            <a:pPr lvl="4"/>
            <a:r>
              <a:rPr lang="hr-H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DAC1FE-36FC-4492-97FC-A976DDE762B1}" type="datetime1">
              <a:rPr lang="en-US"/>
              <a:pPr>
                <a:defRPr/>
              </a:pPr>
              <a:t>1/22/2015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0D6A1A-4A19-43C4-946D-060B7745583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Click to edit Master text styles</a:t>
            </a:r>
          </a:p>
          <a:p>
            <a:pPr lvl="1"/>
            <a:r>
              <a:rPr lang="hr-HR" smtClean="0"/>
              <a:t>Second level</a:t>
            </a:r>
          </a:p>
          <a:p>
            <a:pPr lvl="2"/>
            <a:r>
              <a:rPr lang="hr-HR" smtClean="0"/>
              <a:t>Third level</a:t>
            </a:r>
          </a:p>
          <a:p>
            <a:pPr lvl="3"/>
            <a:r>
              <a:rPr lang="hr-HR" smtClean="0"/>
              <a:t>Fourth level</a:t>
            </a:r>
          </a:p>
          <a:p>
            <a:pPr lvl="4"/>
            <a:r>
              <a:rPr lang="hr-H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12D506-684E-42AC-BCB8-560C0E87DDF5}" type="datetime1">
              <a:rPr lang="en-US"/>
              <a:pPr>
                <a:defRPr/>
              </a:pPr>
              <a:t>1/22/2015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A4E9F8-E9C0-4F32-8960-A834A8DFFD1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7F648-D478-400D-9336-2A0E8BF8758A}" type="datetime1">
              <a:rPr lang="en-US"/>
              <a:pPr>
                <a:defRPr/>
              </a:pPr>
              <a:t>1/22/2015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EAC42-754A-4000-B041-5966D05293D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Click to edit Master text styles</a:t>
            </a:r>
          </a:p>
          <a:p>
            <a:pPr lvl="1"/>
            <a:r>
              <a:rPr lang="hr-HR" smtClean="0"/>
              <a:t>Second level</a:t>
            </a:r>
          </a:p>
          <a:p>
            <a:pPr lvl="2"/>
            <a:r>
              <a:rPr lang="hr-HR" smtClean="0"/>
              <a:t>Third level</a:t>
            </a:r>
          </a:p>
          <a:p>
            <a:pPr lvl="3"/>
            <a:r>
              <a:rPr lang="hr-HR" smtClean="0"/>
              <a:t>Fourth level</a:t>
            </a:r>
          </a:p>
          <a:p>
            <a:pPr lvl="4"/>
            <a:r>
              <a:rPr lang="hr-H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Click to edit Master text styles</a:t>
            </a:r>
          </a:p>
          <a:p>
            <a:pPr lvl="1"/>
            <a:r>
              <a:rPr lang="hr-HR" smtClean="0"/>
              <a:t>Second level</a:t>
            </a:r>
          </a:p>
          <a:p>
            <a:pPr lvl="2"/>
            <a:r>
              <a:rPr lang="hr-HR" smtClean="0"/>
              <a:t>Third level</a:t>
            </a:r>
          </a:p>
          <a:p>
            <a:pPr lvl="3"/>
            <a:r>
              <a:rPr lang="hr-HR" smtClean="0"/>
              <a:t>Fourth level</a:t>
            </a:r>
          </a:p>
          <a:p>
            <a:pPr lvl="4"/>
            <a:r>
              <a:rPr lang="hr-HR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87B592-0031-40FE-8B87-6A84C41717E0}" type="datetime1">
              <a:rPr lang="en-US"/>
              <a:pPr>
                <a:defRPr/>
              </a:pPr>
              <a:t>1/22/2015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417C4-220D-4525-9060-91F611E2E37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Click to edit Master text styles</a:t>
            </a:r>
          </a:p>
          <a:p>
            <a:pPr lvl="1"/>
            <a:r>
              <a:rPr lang="hr-HR" smtClean="0"/>
              <a:t>Second level</a:t>
            </a:r>
          </a:p>
          <a:p>
            <a:pPr lvl="2"/>
            <a:r>
              <a:rPr lang="hr-HR" smtClean="0"/>
              <a:t>Third level</a:t>
            </a:r>
          </a:p>
          <a:p>
            <a:pPr lvl="3"/>
            <a:r>
              <a:rPr lang="hr-HR" smtClean="0"/>
              <a:t>Fourth level</a:t>
            </a:r>
          </a:p>
          <a:p>
            <a:pPr lvl="4"/>
            <a:r>
              <a:rPr lang="hr-H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Click to edit Master text styles</a:t>
            </a:r>
          </a:p>
          <a:p>
            <a:pPr lvl="1"/>
            <a:r>
              <a:rPr lang="hr-HR" smtClean="0"/>
              <a:t>Second level</a:t>
            </a:r>
          </a:p>
          <a:p>
            <a:pPr lvl="2"/>
            <a:r>
              <a:rPr lang="hr-HR" smtClean="0"/>
              <a:t>Third level</a:t>
            </a:r>
          </a:p>
          <a:p>
            <a:pPr lvl="3"/>
            <a:r>
              <a:rPr lang="hr-HR" smtClean="0"/>
              <a:t>Fourth level</a:t>
            </a:r>
          </a:p>
          <a:p>
            <a:pPr lvl="4"/>
            <a:r>
              <a:rPr lang="hr-HR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5BDE09-9ED8-4723-9FC6-CAC8D74172AF}" type="datetime1">
              <a:rPr lang="en-US"/>
              <a:pPr>
                <a:defRPr/>
              </a:pPr>
              <a:t>1/22/2015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8D7AFF-5118-4FB2-BE5B-6FD1C415813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61CBE2-4BE5-4E42-8701-6839441D1EE9}" type="datetime1">
              <a:rPr lang="en-US"/>
              <a:pPr>
                <a:defRPr/>
              </a:pPr>
              <a:t>1/22/2015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01097-82FC-4FF0-BE8E-D62690E35E5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1C23A-F545-4272-81F2-F970FCCCE817}" type="datetime1">
              <a:rPr lang="en-US"/>
              <a:pPr>
                <a:defRPr/>
              </a:pPr>
              <a:t>1/22/2015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3006E5-A50A-4F99-9FEA-04FFC20DBBD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Click to edit Master text styles</a:t>
            </a:r>
          </a:p>
          <a:p>
            <a:pPr lvl="1"/>
            <a:r>
              <a:rPr lang="hr-HR" smtClean="0"/>
              <a:t>Second level</a:t>
            </a:r>
          </a:p>
          <a:p>
            <a:pPr lvl="2"/>
            <a:r>
              <a:rPr lang="hr-HR" smtClean="0"/>
              <a:t>Third level</a:t>
            </a:r>
          </a:p>
          <a:p>
            <a:pPr lvl="3"/>
            <a:r>
              <a:rPr lang="hr-HR" smtClean="0"/>
              <a:t>Fourth level</a:t>
            </a:r>
          </a:p>
          <a:p>
            <a:pPr lvl="4"/>
            <a:r>
              <a:rPr lang="hr-H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498FC-C8AA-4701-8750-3638D877E353}" type="datetime1">
              <a:rPr lang="en-US"/>
              <a:pPr>
                <a:defRPr/>
              </a:pPr>
              <a:t>1/22/2015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2C6751-8A2E-4D16-9C00-744E274C3C4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F9468-7174-4E5B-A7B6-75D59A82B5FA}" type="datetime1">
              <a:rPr lang="en-US"/>
              <a:pPr>
                <a:defRPr/>
              </a:pPr>
              <a:t>1/22/2015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73727-6ED3-4A60-9C6E-ECB72D863F6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-65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fld id="{CF36A7C6-A1D3-48A2-89B0-4C3C998B9E0D}" type="datetime1">
              <a:rPr lang="en-US"/>
              <a:pPr>
                <a:defRPr/>
              </a:pPr>
              <a:t>1/22/2015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-65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endParaRPr lang="sr-Latn-C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-65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fld id="{2E70BDA4-FF23-4F86-9AF0-508A623A671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P-cover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5152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Subtitle 10"/>
          <p:cNvSpPr>
            <a:spLocks noGrp="1"/>
          </p:cNvSpPr>
          <p:nvPr>
            <p:ph type="subTitle" idx="1"/>
          </p:nvPr>
        </p:nvSpPr>
        <p:spPr>
          <a:xfrm>
            <a:off x="1267544" y="1916832"/>
            <a:ext cx="6400800" cy="2088232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hr-HR" b="1" i="1" dirty="0" smtClean="0">
                <a:solidFill>
                  <a:schemeClr val="tx2"/>
                </a:solidFill>
                <a:latin typeface="Arial" charset="0"/>
              </a:rPr>
              <a:t>MODEL PRIJAVE PROJEKTA NA STRANICE AGENCIJE ZA PLAĆANJA I PROVEDBA PROJEKTA</a:t>
            </a:r>
            <a:endParaRPr lang="hr-HR" b="1" i="1" dirty="0">
              <a:solidFill>
                <a:schemeClr val="tx2"/>
              </a:solidFill>
              <a:latin typeface="Arial" charset="0"/>
            </a:endParaRPr>
          </a:p>
          <a:p>
            <a:pPr>
              <a:spcBef>
                <a:spcPts val="0"/>
              </a:spcBef>
            </a:pPr>
            <a:endParaRPr lang="hr-HR" b="1" i="1" dirty="0">
              <a:solidFill>
                <a:schemeClr val="tx2"/>
              </a:solidFill>
              <a:latin typeface="Arial" charset="0"/>
            </a:endParaRPr>
          </a:p>
          <a:p>
            <a:pPr>
              <a:spcBef>
                <a:spcPts val="0"/>
              </a:spcBef>
            </a:pPr>
            <a:r>
              <a:rPr lang="hr-HR" b="1" i="1" dirty="0">
                <a:solidFill>
                  <a:schemeClr val="tx2"/>
                </a:solidFill>
                <a:latin typeface="Arial" charset="0"/>
              </a:rPr>
              <a:t>EPFRR (2014.-2020</a:t>
            </a:r>
            <a:r>
              <a:rPr lang="hr-HR" b="1" i="1" dirty="0" smtClean="0">
                <a:solidFill>
                  <a:schemeClr val="tx2"/>
                </a:solidFill>
                <a:latin typeface="Arial" charset="0"/>
              </a:rPr>
              <a:t>.)</a:t>
            </a:r>
          </a:p>
          <a:p>
            <a:pPr>
              <a:spcBef>
                <a:spcPts val="0"/>
              </a:spcBef>
            </a:pPr>
            <a:endParaRPr lang="hr-HR" b="1" i="1" dirty="0" smtClean="0">
              <a:solidFill>
                <a:schemeClr val="tx2"/>
              </a:solidFill>
              <a:latin typeface="Arial" charset="0"/>
            </a:endParaRPr>
          </a:p>
          <a:p>
            <a:pPr>
              <a:spcBef>
                <a:spcPts val="0"/>
              </a:spcBef>
            </a:pPr>
            <a:r>
              <a:rPr lang="hr-HR" b="1" i="1" dirty="0" smtClean="0">
                <a:solidFill>
                  <a:schemeClr val="tx2"/>
                </a:solidFill>
                <a:latin typeface="Arial" charset="0"/>
              </a:rPr>
              <a:t>						</a:t>
            </a:r>
            <a:r>
              <a:rPr lang="hr-HR" sz="1600" b="1" i="1" dirty="0" smtClean="0">
                <a:solidFill>
                  <a:schemeClr val="tx2"/>
                </a:solidFill>
                <a:latin typeface="Arial" charset="0"/>
              </a:rPr>
              <a:t>Gordana Malečić, Nikša Orešković</a:t>
            </a:r>
          </a:p>
          <a:p>
            <a:pPr>
              <a:spcBef>
                <a:spcPts val="0"/>
              </a:spcBef>
            </a:pPr>
            <a:r>
              <a:rPr lang="hr-HR" sz="1600" b="1" i="1" dirty="0" smtClean="0">
                <a:solidFill>
                  <a:schemeClr val="tx2"/>
                </a:solidFill>
                <a:latin typeface="Arial" charset="0"/>
              </a:rPr>
              <a:t>			                           Služba za mjere ruralnog razvoja</a:t>
            </a:r>
          </a:p>
          <a:p>
            <a:pPr>
              <a:spcBef>
                <a:spcPts val="0"/>
              </a:spcBef>
            </a:pPr>
            <a:r>
              <a:rPr lang="hr-HR" sz="1600" b="1" i="1" dirty="0" smtClean="0">
                <a:solidFill>
                  <a:schemeClr val="tx2"/>
                </a:solidFill>
                <a:latin typeface="Arial" charset="0"/>
              </a:rPr>
              <a:t>									    Zagreb, 22.01.2015.</a:t>
            </a:r>
            <a:endParaRPr lang="hr-HR" sz="1600" b="1" i="1" dirty="0">
              <a:solidFill>
                <a:schemeClr val="tx2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37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P-cover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71600" y="908720"/>
            <a:ext cx="58326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b="1" i="1" dirty="0" smtClean="0">
                <a:solidFill>
                  <a:srgbClr val="FF0000"/>
                </a:solidFill>
              </a:rPr>
              <a:t>PODNOŠENJE ZAHTJEVA ZA POTPORU</a:t>
            </a:r>
          </a:p>
        </p:txBody>
      </p:sp>
      <p:pic>
        <p:nvPicPr>
          <p:cNvPr id="8" name="Picture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707179"/>
            <a:ext cx="7416824" cy="331410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370705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P-cover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71600" y="908720"/>
            <a:ext cx="58326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b="1" i="1" dirty="0" smtClean="0">
                <a:solidFill>
                  <a:srgbClr val="FF0000"/>
                </a:solidFill>
              </a:rPr>
              <a:t>PODNOŠENJE ZAHTJEVA ZA POTPORU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1600" y="1988841"/>
            <a:ext cx="6984776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370705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P-cover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71600" y="908720"/>
            <a:ext cx="58326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b="1" i="1" dirty="0" smtClean="0">
                <a:solidFill>
                  <a:srgbClr val="FF0000"/>
                </a:solidFill>
              </a:rPr>
              <a:t>PODNOŠENJE ZAHTJEVA ZA POTPORU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6775" y="1628800"/>
            <a:ext cx="7410450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Notched Right Arrow 21"/>
          <p:cNvSpPr/>
          <p:nvPr/>
        </p:nvSpPr>
        <p:spPr>
          <a:xfrm rot="10800000">
            <a:off x="6660232" y="4635136"/>
            <a:ext cx="864096" cy="324034"/>
          </a:xfrm>
          <a:prstGeom prst="notched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3" name="Notched Right Arrow 22"/>
          <p:cNvSpPr/>
          <p:nvPr/>
        </p:nvSpPr>
        <p:spPr>
          <a:xfrm rot="10800000">
            <a:off x="3275856" y="4635139"/>
            <a:ext cx="792088" cy="324033"/>
          </a:xfrm>
          <a:prstGeom prst="notched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370705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P-cover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71600" y="908720"/>
            <a:ext cx="58326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b="1" i="1" dirty="0" smtClean="0">
                <a:solidFill>
                  <a:srgbClr val="FF0000"/>
                </a:solidFill>
              </a:rPr>
              <a:t>PODNOŠENJE ZAHTJEVA ZA POTPORU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9113" y="1772816"/>
            <a:ext cx="8105775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370705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P-cover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251520" y="2132856"/>
            <a:ext cx="3096344" cy="224676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hr-HR" sz="2000" dirty="0" smtClean="0">
                <a:solidFill>
                  <a:srgbClr val="FF0000"/>
                </a:solidFill>
              </a:rPr>
              <a:t>Ispunjeni zahtjev:</a:t>
            </a:r>
          </a:p>
          <a:p>
            <a:pPr>
              <a:buFontTx/>
              <a:buChar char="-"/>
            </a:pPr>
            <a:r>
              <a:rPr lang="hr-HR" sz="2000" dirty="0" smtClean="0">
                <a:solidFill>
                  <a:srgbClr val="FF0000"/>
                </a:solidFill>
              </a:rPr>
              <a:t> ISPISATI</a:t>
            </a:r>
          </a:p>
          <a:p>
            <a:pPr>
              <a:buFontTx/>
              <a:buChar char="-"/>
            </a:pPr>
            <a:r>
              <a:rPr lang="hr-HR" sz="2000" dirty="0" smtClean="0">
                <a:solidFill>
                  <a:srgbClr val="FF0000"/>
                </a:solidFill>
              </a:rPr>
              <a:t> POTPISATI I OVJERITI </a:t>
            </a:r>
          </a:p>
          <a:p>
            <a:pPr>
              <a:buFontTx/>
              <a:buChar char="-"/>
            </a:pPr>
            <a:r>
              <a:rPr lang="hr-HR" sz="2000" dirty="0" smtClean="0">
                <a:solidFill>
                  <a:srgbClr val="FF0000"/>
                </a:solidFill>
              </a:rPr>
              <a:t> POSLATI POŠTOM  U  </a:t>
            </a:r>
          </a:p>
          <a:p>
            <a:r>
              <a:rPr lang="hr-HR" sz="2000" dirty="0" smtClean="0">
                <a:solidFill>
                  <a:srgbClr val="FF0000"/>
                </a:solidFill>
              </a:rPr>
              <a:t>  REGIONALNI URED </a:t>
            </a:r>
          </a:p>
          <a:p>
            <a:r>
              <a:rPr lang="hr-HR" sz="2000" dirty="0" smtClean="0">
                <a:solidFill>
                  <a:srgbClr val="FF0000"/>
                </a:solidFill>
              </a:rPr>
              <a:t>  PREMA LOKACIJI </a:t>
            </a:r>
          </a:p>
          <a:p>
            <a:r>
              <a:rPr lang="hr-HR" sz="2000" dirty="0" smtClean="0">
                <a:solidFill>
                  <a:srgbClr val="FF0000"/>
                </a:solidFill>
              </a:rPr>
              <a:t>  ULAGANJA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19550" y="371475"/>
            <a:ext cx="5124450" cy="648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7122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 descr="AP-cover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9444"/>
            <a:ext cx="9356592" cy="7017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539552" y="1700808"/>
            <a:ext cx="814724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dirty="0">
              <a:solidFill>
                <a:srgbClr val="FF0000"/>
              </a:solidFill>
            </a:endParaRPr>
          </a:p>
          <a:p>
            <a:r>
              <a:rPr lang="hr-HR" dirty="0" smtClean="0">
                <a:solidFill>
                  <a:srgbClr val="FF0000"/>
                </a:solidFill>
              </a:rPr>
              <a:t>Nakon objave Pravilnika </a:t>
            </a:r>
            <a:r>
              <a:rPr lang="hr-HR" dirty="0">
                <a:solidFill>
                  <a:srgbClr val="FF0000"/>
                </a:solidFill>
              </a:rPr>
              <a:t>p</a:t>
            </a:r>
            <a:r>
              <a:rPr lang="hr-HR" dirty="0" smtClean="0">
                <a:solidFill>
                  <a:srgbClr val="FF0000"/>
                </a:solidFill>
              </a:rPr>
              <a:t>redviđena je objava 3 Natječaja istovremeno :</a:t>
            </a:r>
          </a:p>
          <a:p>
            <a:pPr marL="263525" indent="-263525">
              <a:buFont typeface="Arial" pitchFamily="34" charset="0"/>
              <a:buChar char="•"/>
            </a:pPr>
            <a:endParaRPr lang="hr-HR" dirty="0" smtClean="0">
              <a:solidFill>
                <a:srgbClr val="FF0000"/>
              </a:solidFill>
            </a:endParaRPr>
          </a:p>
          <a:p>
            <a:pPr marL="263525" indent="-263525">
              <a:buFont typeface="Arial" pitchFamily="34" charset="0"/>
              <a:buChar char="•"/>
            </a:pPr>
            <a:endParaRPr lang="hr-HR" dirty="0" smtClean="0">
              <a:solidFill>
                <a:srgbClr val="FF0000"/>
              </a:solidFill>
            </a:endParaRPr>
          </a:p>
          <a:p>
            <a:pPr marL="263525" indent="-263525">
              <a:buFont typeface="Arial" pitchFamily="34" charset="0"/>
              <a:buChar char="•"/>
            </a:pPr>
            <a:endParaRPr lang="hr-HR" dirty="0">
              <a:solidFill>
                <a:srgbClr val="FF0000"/>
              </a:solidFill>
            </a:endParaRPr>
          </a:p>
          <a:p>
            <a:r>
              <a:rPr lang="hr-HR" dirty="0" smtClean="0">
                <a:solidFill>
                  <a:srgbClr val="FF0000"/>
                </a:solidFill>
              </a:rPr>
              <a:t>1. OPERACIJA 4.1.1. = 1 NATJEČAJ =  1 ZAHTJEV ZA POTPORU</a:t>
            </a:r>
          </a:p>
          <a:p>
            <a:endParaRPr lang="hr-HR" dirty="0" smtClean="0">
              <a:solidFill>
                <a:srgbClr val="FF0000"/>
              </a:solidFill>
            </a:endParaRPr>
          </a:p>
          <a:p>
            <a:endParaRPr lang="hr-HR" dirty="0">
              <a:solidFill>
                <a:srgbClr val="FF0000"/>
              </a:solidFill>
            </a:endParaRPr>
          </a:p>
          <a:p>
            <a:r>
              <a:rPr lang="hr-HR" dirty="0" smtClean="0">
                <a:solidFill>
                  <a:srgbClr val="FF0000"/>
                </a:solidFill>
              </a:rPr>
              <a:t>2. OPERACIJA 4.1.2. = 1 NATJEČAJ =  1 ZAHTJEV ZA POTPORU</a:t>
            </a:r>
            <a:endParaRPr lang="hr-HR" dirty="0">
              <a:solidFill>
                <a:srgbClr val="FF0000"/>
              </a:solidFill>
            </a:endParaRPr>
          </a:p>
          <a:p>
            <a:pPr marL="263525" indent="-263525">
              <a:buFont typeface="Arial" pitchFamily="34" charset="0"/>
              <a:buChar char="•"/>
            </a:pPr>
            <a:endParaRPr lang="hr-HR" dirty="0" smtClean="0">
              <a:solidFill>
                <a:srgbClr val="FF0000"/>
              </a:solidFill>
            </a:endParaRPr>
          </a:p>
          <a:p>
            <a:pPr marL="263525" indent="-263525">
              <a:buFont typeface="Arial" pitchFamily="34" charset="0"/>
              <a:buChar char="•"/>
            </a:pPr>
            <a:endParaRPr lang="hr-HR" dirty="0" smtClean="0">
              <a:solidFill>
                <a:srgbClr val="FF0000"/>
              </a:solidFill>
            </a:endParaRPr>
          </a:p>
          <a:p>
            <a:r>
              <a:rPr lang="hr-HR" dirty="0" smtClean="0">
                <a:solidFill>
                  <a:srgbClr val="FF0000"/>
                </a:solidFill>
              </a:rPr>
              <a:t>3. OPERACIJA 4.2.1 =  1 NATJEČAJ =  1 ZAHTJEV ZA POTPORU</a:t>
            </a:r>
            <a:endParaRPr lang="hr-HR" dirty="0">
              <a:solidFill>
                <a:schemeClr val="tx2"/>
              </a:solidFill>
            </a:endParaRPr>
          </a:p>
          <a:p>
            <a:pPr marL="263525" indent="-263525">
              <a:buFont typeface="Arial" pitchFamily="34" charset="0"/>
              <a:buChar char="•"/>
            </a:pPr>
            <a:endParaRPr lang="hr-HR" dirty="0" smtClean="0">
              <a:solidFill>
                <a:schemeClr val="tx2"/>
              </a:solidFill>
            </a:endParaRPr>
          </a:p>
          <a:p>
            <a:pPr marL="263525" indent="-263525">
              <a:buFont typeface="Arial" pitchFamily="34" charset="0"/>
              <a:buChar char="•"/>
            </a:pPr>
            <a:endParaRPr lang="hr-HR" dirty="0">
              <a:solidFill>
                <a:schemeClr val="tx2"/>
              </a:solidFill>
            </a:endParaRPr>
          </a:p>
          <a:p>
            <a:pPr marL="263525" indent="-263525"/>
            <a:endParaRPr lang="hr-HR" dirty="0" smtClean="0">
              <a:solidFill>
                <a:schemeClr val="tx2"/>
              </a:solidFill>
            </a:endParaRPr>
          </a:p>
          <a:p>
            <a:pPr marL="263525" indent="-263525">
              <a:buFont typeface="Arial" pitchFamily="34" charset="0"/>
              <a:buChar char="•"/>
            </a:pPr>
            <a:endParaRPr lang="hr-HR" dirty="0">
              <a:solidFill>
                <a:schemeClr val="tx2"/>
              </a:solidFill>
            </a:endParaRPr>
          </a:p>
          <a:p>
            <a:pPr marL="263525" indent="-263525">
              <a:buFont typeface="Arial" pitchFamily="34" charset="0"/>
              <a:buChar char="•"/>
            </a:pPr>
            <a:endParaRPr lang="hr-HR" dirty="0">
              <a:solidFill>
                <a:schemeClr val="tx2"/>
              </a:solidFill>
            </a:endParaRPr>
          </a:p>
          <a:p>
            <a:pPr marL="263525" indent="-263525">
              <a:buFont typeface="Arial" pitchFamily="34" charset="0"/>
              <a:buChar char="•"/>
            </a:pPr>
            <a:endParaRPr lang="hr-HR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563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 descr="AP-cover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2592" y="0"/>
            <a:ext cx="9356592" cy="7017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-212592" y="1700808"/>
            <a:ext cx="935659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dirty="0">
              <a:solidFill>
                <a:srgbClr val="FF0000"/>
              </a:solidFill>
            </a:endParaRPr>
          </a:p>
          <a:p>
            <a:pPr lvl="1">
              <a:buFont typeface="Arial" pitchFamily="34" charset="0"/>
              <a:buChar char="•"/>
            </a:pPr>
            <a:endParaRPr lang="hr-HR" dirty="0" smtClean="0">
              <a:solidFill>
                <a:srgbClr val="FF0000"/>
              </a:solidFill>
            </a:endParaRPr>
          </a:p>
          <a:p>
            <a:pPr lvl="1">
              <a:buFont typeface="Arial" pitchFamily="34" charset="0"/>
              <a:buChar char="•"/>
            </a:pPr>
            <a:endParaRPr lang="hr-HR" dirty="0" smtClean="0">
              <a:solidFill>
                <a:srgbClr val="FF0000"/>
              </a:solidFill>
            </a:endParaRPr>
          </a:p>
          <a:p>
            <a:pPr lvl="1">
              <a:buFont typeface="Arial" pitchFamily="34" charset="0"/>
              <a:buChar char="•"/>
            </a:pPr>
            <a:endParaRPr lang="hr-HR" dirty="0" smtClean="0">
              <a:solidFill>
                <a:srgbClr val="FF0000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hr-HR" dirty="0" smtClean="0">
                <a:solidFill>
                  <a:srgbClr val="FF0000"/>
                </a:solidFill>
              </a:rPr>
              <a:t> PROPISANA </a:t>
            </a:r>
            <a:r>
              <a:rPr lang="hr-HR" dirty="0" smtClean="0">
                <a:solidFill>
                  <a:srgbClr val="FF0000"/>
                </a:solidFill>
              </a:rPr>
              <a:t>NATJEČAJEM – </a:t>
            </a:r>
            <a:r>
              <a:rPr lang="hr-HR" dirty="0" smtClean="0">
                <a:solidFill>
                  <a:srgbClr val="FF0000"/>
                </a:solidFill>
              </a:rPr>
              <a:t>OBAVEZNA </a:t>
            </a:r>
            <a:r>
              <a:rPr lang="hr-HR" dirty="0" smtClean="0">
                <a:solidFill>
                  <a:srgbClr val="FF0000"/>
                </a:solidFill>
              </a:rPr>
              <a:t>DOKUMENTACIJA</a:t>
            </a:r>
          </a:p>
          <a:p>
            <a:pPr lvl="1">
              <a:buFont typeface="Arial" pitchFamily="34" charset="0"/>
              <a:buChar char="•"/>
            </a:pPr>
            <a:endParaRPr lang="hr-HR" dirty="0" smtClean="0">
              <a:solidFill>
                <a:srgbClr val="FF0000"/>
              </a:solidFill>
            </a:endParaRPr>
          </a:p>
          <a:p>
            <a:pPr lvl="1">
              <a:buFont typeface="Arial" pitchFamily="34" charset="0"/>
              <a:buChar char="•"/>
            </a:pPr>
            <a:endParaRPr lang="hr-HR" dirty="0" smtClean="0">
              <a:solidFill>
                <a:srgbClr val="FF0000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hr-HR" dirty="0" smtClean="0">
                <a:solidFill>
                  <a:srgbClr val="FF0000"/>
                </a:solidFill>
              </a:rPr>
              <a:t> ZAHTJEV </a:t>
            </a:r>
            <a:r>
              <a:rPr lang="hr-HR" dirty="0" smtClean="0">
                <a:solidFill>
                  <a:srgbClr val="FF0000"/>
                </a:solidFill>
              </a:rPr>
              <a:t>ZA POTPORU </a:t>
            </a:r>
            <a:r>
              <a:rPr lang="hr-HR" dirty="0">
                <a:solidFill>
                  <a:srgbClr val="FF0000"/>
                </a:solidFill>
              </a:rPr>
              <a:t>– </a:t>
            </a:r>
            <a:r>
              <a:rPr lang="hr-HR" dirty="0" smtClean="0">
                <a:solidFill>
                  <a:srgbClr val="FF0000"/>
                </a:solidFill>
              </a:rPr>
              <a:t>OBRAZLOŽENJE/ISPRAVAK</a:t>
            </a:r>
          </a:p>
          <a:p>
            <a:pPr lvl="2">
              <a:buFont typeface="Arial" pitchFamily="34" charset="0"/>
              <a:buChar char="•"/>
            </a:pPr>
            <a:r>
              <a:rPr lang="hr-HR" dirty="0" smtClean="0">
                <a:solidFill>
                  <a:srgbClr val="FF0000"/>
                </a:solidFill>
              </a:rPr>
              <a:t> 5 </a:t>
            </a:r>
            <a:r>
              <a:rPr lang="hr-HR" dirty="0" smtClean="0">
                <a:solidFill>
                  <a:srgbClr val="FF0000"/>
                </a:solidFill>
              </a:rPr>
              <a:t>RADNIH DANA OD SLANJA OD STRANE APPRRR-a PUTEM E-POŠTE</a:t>
            </a:r>
          </a:p>
          <a:p>
            <a:pPr lvl="1"/>
            <a:endParaRPr lang="hr-HR" dirty="0" smtClean="0">
              <a:solidFill>
                <a:schemeClr val="tx2"/>
              </a:solidFill>
            </a:endParaRPr>
          </a:p>
          <a:p>
            <a:pPr lvl="1"/>
            <a:endParaRPr lang="hr-HR" dirty="0" smtClean="0">
              <a:solidFill>
                <a:schemeClr val="tx2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hr-HR" dirty="0" smtClean="0">
                <a:solidFill>
                  <a:srgbClr val="FF0000"/>
                </a:solidFill>
              </a:rPr>
              <a:t> ZAHTJEV </a:t>
            </a:r>
            <a:r>
              <a:rPr lang="hr-HR" dirty="0" smtClean="0">
                <a:solidFill>
                  <a:srgbClr val="FF0000"/>
                </a:solidFill>
              </a:rPr>
              <a:t>ZA ISPLATU </a:t>
            </a:r>
            <a:r>
              <a:rPr lang="hr-HR" dirty="0">
                <a:solidFill>
                  <a:srgbClr val="FF0000"/>
                </a:solidFill>
              </a:rPr>
              <a:t>– </a:t>
            </a:r>
            <a:r>
              <a:rPr lang="hr-HR" dirty="0" smtClean="0">
                <a:solidFill>
                  <a:srgbClr val="FF0000"/>
                </a:solidFill>
              </a:rPr>
              <a:t>DOPUNA/OBRAZLOŽENJE/ISPRAVAK</a:t>
            </a:r>
          </a:p>
          <a:p>
            <a:pPr lvl="2">
              <a:buFont typeface="Arial" pitchFamily="34" charset="0"/>
              <a:buChar char="•"/>
            </a:pPr>
            <a:r>
              <a:rPr lang="hr-HR" dirty="0" smtClean="0">
                <a:solidFill>
                  <a:srgbClr val="FF0000"/>
                </a:solidFill>
              </a:rPr>
              <a:t> 5 RADNIH DANA OD TRENUTKA ZAPRIMANJA OD STRANE KORISNIKA</a:t>
            </a:r>
          </a:p>
          <a:p>
            <a:pPr lvl="1">
              <a:buFont typeface="Arial" pitchFamily="34" charset="0"/>
              <a:buChar char="•"/>
            </a:pPr>
            <a:endParaRPr lang="hr-HR" dirty="0" smtClean="0">
              <a:solidFill>
                <a:srgbClr val="FF0000"/>
              </a:solidFill>
            </a:endParaRPr>
          </a:p>
          <a:p>
            <a:pPr marL="263525" indent="-263525"/>
            <a:endParaRPr lang="hr-HR" dirty="0">
              <a:solidFill>
                <a:schemeClr val="tx2"/>
              </a:solidFill>
            </a:endParaRPr>
          </a:p>
          <a:p>
            <a:pPr marL="263525" indent="-263525">
              <a:buFont typeface="Arial" pitchFamily="34" charset="0"/>
              <a:buChar char="•"/>
            </a:pPr>
            <a:endParaRPr lang="hr-HR" dirty="0" smtClean="0">
              <a:solidFill>
                <a:schemeClr val="tx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9592" y="868070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rgbClr val="FF0000"/>
                </a:solidFill>
              </a:rPr>
              <a:t>DOKUMENTACIJA </a:t>
            </a:r>
          </a:p>
        </p:txBody>
      </p:sp>
    </p:spTree>
    <p:extLst>
      <p:ext uri="{BB962C8B-B14F-4D97-AF65-F5344CB8AC3E}">
        <p14:creationId xmlns:p14="http://schemas.microsoft.com/office/powerpoint/2010/main" val="2647563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 descr="AP-cover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2592" y="0"/>
            <a:ext cx="9356592" cy="7017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-212592" y="1700808"/>
            <a:ext cx="935659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dirty="0">
              <a:solidFill>
                <a:srgbClr val="FF0000"/>
              </a:solidFill>
            </a:endParaRPr>
          </a:p>
          <a:p>
            <a:pPr lvl="1">
              <a:buFont typeface="Arial" pitchFamily="34" charset="0"/>
              <a:buChar char="•"/>
            </a:pPr>
            <a:endParaRPr lang="hr-HR" dirty="0" smtClean="0">
              <a:solidFill>
                <a:srgbClr val="FF0000"/>
              </a:solidFill>
            </a:endParaRPr>
          </a:p>
          <a:p>
            <a:pPr lvl="1">
              <a:buFont typeface="Arial" pitchFamily="34" charset="0"/>
              <a:buChar char="•"/>
            </a:pPr>
            <a:endParaRPr lang="hr-HR" dirty="0" smtClean="0">
              <a:solidFill>
                <a:srgbClr val="FF0000"/>
              </a:solidFill>
            </a:endParaRPr>
          </a:p>
          <a:p>
            <a:pPr lvl="1">
              <a:buFont typeface="Arial" pitchFamily="34" charset="0"/>
              <a:buChar char="•"/>
            </a:pPr>
            <a:endParaRPr lang="hr-HR" dirty="0" smtClean="0">
              <a:solidFill>
                <a:srgbClr val="FF0000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hr-HR" dirty="0" smtClean="0">
                <a:solidFill>
                  <a:srgbClr val="FF0000"/>
                </a:solidFill>
              </a:rPr>
              <a:t>  PROMJENA PRILOŽENIH AKATA KOJIMA SE ODOBRAVA GRAĐENJE</a:t>
            </a:r>
          </a:p>
          <a:p>
            <a:pPr lvl="1">
              <a:buFont typeface="Arial" pitchFamily="34" charset="0"/>
              <a:buChar char="•"/>
            </a:pPr>
            <a:endParaRPr lang="hr-HR" dirty="0" smtClean="0">
              <a:solidFill>
                <a:srgbClr val="FF0000"/>
              </a:solidFill>
            </a:endParaRPr>
          </a:p>
          <a:p>
            <a:pPr lvl="1"/>
            <a:endParaRPr lang="hr-HR" dirty="0" smtClean="0">
              <a:solidFill>
                <a:srgbClr val="FF0000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hr-HR" dirty="0" smtClean="0">
                <a:solidFill>
                  <a:srgbClr val="FF0000"/>
                </a:solidFill>
              </a:rPr>
              <a:t>  PROMJENA PONUDITELJA ROBA/RADOVA/USLUGA</a:t>
            </a:r>
          </a:p>
          <a:p>
            <a:pPr lvl="1"/>
            <a:endParaRPr lang="hr-HR" dirty="0" smtClean="0">
              <a:solidFill>
                <a:srgbClr val="FF0000"/>
              </a:solidFill>
            </a:endParaRPr>
          </a:p>
          <a:p>
            <a:pPr lvl="1"/>
            <a:endParaRPr lang="hr-HR" dirty="0" smtClean="0">
              <a:solidFill>
                <a:srgbClr val="FF0000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hr-HR" dirty="0" smtClean="0">
                <a:solidFill>
                  <a:srgbClr val="FF0000"/>
                </a:solidFill>
              </a:rPr>
              <a:t>  OSTALI OPĆI PODACI IZ ODLUKE O DODJELI SREDSTAVA, IZUZEV  </a:t>
            </a:r>
          </a:p>
          <a:p>
            <a:pPr lvl="1"/>
            <a:r>
              <a:rPr lang="hr-HR" dirty="0" smtClean="0">
                <a:solidFill>
                  <a:srgbClr val="FF0000"/>
                </a:solidFill>
              </a:rPr>
              <a:t>    PROMJENE PODATAKA O KORISNIKU – EVIDENCIJA KORISNIKA</a:t>
            </a:r>
          </a:p>
          <a:p>
            <a:pPr marL="263525" indent="-263525">
              <a:buFont typeface="Arial" pitchFamily="34" charset="0"/>
              <a:buChar char="•"/>
            </a:pPr>
            <a:endParaRPr lang="hr-HR" dirty="0" smtClean="0">
              <a:solidFill>
                <a:schemeClr val="tx2"/>
              </a:solidFill>
            </a:endParaRPr>
          </a:p>
          <a:p>
            <a:pPr marL="263525" indent="-263525">
              <a:buFont typeface="Arial" pitchFamily="34" charset="0"/>
              <a:buChar char="•"/>
            </a:pPr>
            <a:endParaRPr lang="hr-HR" dirty="0">
              <a:solidFill>
                <a:schemeClr val="tx2"/>
              </a:solidFill>
            </a:endParaRPr>
          </a:p>
          <a:p>
            <a:pPr marL="263525" indent="-263525">
              <a:buFont typeface="Arial" pitchFamily="34" charset="0"/>
              <a:buChar char="•"/>
            </a:pPr>
            <a:endParaRPr lang="hr-HR" dirty="0">
              <a:solidFill>
                <a:schemeClr val="tx2"/>
              </a:solidFill>
            </a:endParaRPr>
          </a:p>
          <a:p>
            <a:pPr marL="263525" indent="-263525">
              <a:buFont typeface="Arial" pitchFamily="34" charset="0"/>
              <a:buChar char="•"/>
            </a:pPr>
            <a:endParaRPr lang="hr-HR" dirty="0">
              <a:solidFill>
                <a:schemeClr val="tx2"/>
              </a:solidFill>
            </a:endParaRPr>
          </a:p>
          <a:p>
            <a:pPr marL="263525" indent="-263525">
              <a:buFont typeface="Arial" pitchFamily="34" charset="0"/>
              <a:buChar char="•"/>
            </a:pPr>
            <a:endParaRPr lang="hr-HR" dirty="0" smtClean="0">
              <a:solidFill>
                <a:schemeClr val="tx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9592" y="868070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rgbClr val="FF0000"/>
                </a:solidFill>
              </a:rPr>
              <a:t>PROMJENE ZAHTJEVA ZA POTPORU</a:t>
            </a:r>
          </a:p>
        </p:txBody>
      </p:sp>
    </p:spTree>
    <p:extLst>
      <p:ext uri="{BB962C8B-B14F-4D97-AF65-F5344CB8AC3E}">
        <p14:creationId xmlns:p14="http://schemas.microsoft.com/office/powerpoint/2010/main" val="2647563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8" descr="AP-templat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746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442247"/>
          </a:xfrm>
        </p:spPr>
        <p:txBody>
          <a:bodyPr/>
          <a:lstStyle/>
          <a:p>
            <a:pPr marL="342900" lvl="1" indent="-342900" eaLnBrk="1" hangingPunct="1">
              <a:lnSpc>
                <a:spcPts val="2300"/>
              </a:lnSpc>
              <a:buNone/>
              <a:defRPr/>
            </a:pPr>
            <a:endParaRPr lang="hr-HR" sz="17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342900" lvl="1" indent="-342900" eaLnBrk="1" hangingPunct="1">
              <a:lnSpc>
                <a:spcPts val="2300"/>
              </a:lnSpc>
              <a:buNone/>
              <a:defRPr/>
            </a:pPr>
            <a:endParaRPr lang="hr-HR" sz="17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342900" lvl="1" indent="-342900" eaLnBrk="1" hangingPunct="1">
              <a:lnSpc>
                <a:spcPts val="2300"/>
              </a:lnSpc>
              <a:buNone/>
              <a:defRPr/>
            </a:pPr>
            <a:endParaRPr lang="hr-HR" sz="17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342900" lvl="1" indent="-342900" eaLnBrk="1" hangingPunct="1">
              <a:lnSpc>
                <a:spcPts val="2300"/>
              </a:lnSpc>
              <a:buNone/>
              <a:defRPr/>
            </a:pPr>
            <a:endParaRPr lang="hr-HR" sz="1700" b="1" dirty="0">
              <a:solidFill>
                <a:schemeClr val="accent3">
                  <a:lumMod val="75000"/>
                </a:schemeClr>
              </a:solidFill>
            </a:endParaRPr>
          </a:p>
          <a:p>
            <a:pPr marL="342900" lvl="1" indent="-342900" algn="ctr" eaLnBrk="1" hangingPunct="1">
              <a:lnSpc>
                <a:spcPts val="2300"/>
              </a:lnSpc>
              <a:buNone/>
              <a:defRPr/>
            </a:pPr>
            <a:r>
              <a:rPr lang="hr-HR" sz="2300" b="1" dirty="0" smtClean="0">
                <a:solidFill>
                  <a:schemeClr val="accent3">
                    <a:lumMod val="75000"/>
                  </a:schemeClr>
                </a:solidFill>
              </a:rPr>
              <a:t>.</a:t>
            </a:r>
          </a:p>
          <a:p>
            <a:pPr marL="342900" lvl="1" indent="-342900" eaLnBrk="1" hangingPunct="1">
              <a:lnSpc>
                <a:spcPts val="2300"/>
              </a:lnSpc>
              <a:buNone/>
              <a:defRPr/>
            </a:pPr>
            <a:endParaRPr lang="hr-HR" sz="1700" b="1" dirty="0">
              <a:solidFill>
                <a:schemeClr val="accent3">
                  <a:lumMod val="75000"/>
                </a:schemeClr>
              </a:solidFill>
            </a:endParaRPr>
          </a:p>
          <a:p>
            <a:pPr marL="342900" lvl="1" indent="-342900" eaLnBrk="1" hangingPunct="1">
              <a:lnSpc>
                <a:spcPts val="2300"/>
              </a:lnSpc>
              <a:buNone/>
              <a:defRPr/>
            </a:pPr>
            <a:endParaRPr lang="hr-HR" sz="17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342900" lvl="1" indent="-342900" eaLnBrk="1" hangingPunct="1">
              <a:lnSpc>
                <a:spcPts val="2300"/>
              </a:lnSpc>
              <a:buNone/>
              <a:defRPr/>
            </a:pPr>
            <a:endParaRPr lang="hr-HR" sz="1700" b="1" dirty="0">
              <a:solidFill>
                <a:schemeClr val="accent3">
                  <a:lumMod val="75000"/>
                </a:schemeClr>
              </a:solidFill>
            </a:endParaRPr>
          </a:p>
          <a:p>
            <a:pPr marL="342900" lvl="1" indent="-342900" eaLnBrk="1" hangingPunct="1">
              <a:lnSpc>
                <a:spcPts val="2300"/>
              </a:lnSpc>
              <a:buNone/>
              <a:defRPr/>
            </a:pPr>
            <a:endParaRPr lang="hr-HR" sz="17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342900" lvl="1" indent="-342900" eaLnBrk="1" hangingPunct="1">
              <a:lnSpc>
                <a:spcPts val="2300"/>
              </a:lnSpc>
              <a:buNone/>
              <a:defRPr/>
            </a:pPr>
            <a:endParaRPr lang="hr-HR" sz="1700" b="1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91680" y="2780928"/>
            <a:ext cx="568863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6600" dirty="0" smtClean="0">
                <a:solidFill>
                  <a:srgbClr val="FF0000"/>
                </a:solidFill>
              </a:rPr>
              <a:t>HVALA!!!</a:t>
            </a:r>
            <a:endParaRPr lang="hr-HR" sz="6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309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P-cover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39552" y="1700808"/>
            <a:ext cx="381642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 smtClean="0">
                <a:solidFill>
                  <a:schemeClr val="tx2"/>
                </a:solidFill>
              </a:rPr>
              <a:t>Promjene - DECENTRALIZACIJA</a:t>
            </a:r>
            <a:endParaRPr lang="hr-HR" dirty="0">
              <a:solidFill>
                <a:schemeClr val="tx2"/>
              </a:solidFill>
            </a:endParaRPr>
          </a:p>
          <a:p>
            <a:r>
              <a:rPr lang="hr-HR" dirty="0" smtClean="0">
                <a:solidFill>
                  <a:schemeClr val="tx2"/>
                </a:solidFill>
              </a:rPr>
              <a:t>IPARD: ured u Zagrebu</a:t>
            </a:r>
          </a:p>
          <a:p>
            <a:r>
              <a:rPr lang="hr-HR" b="1" i="1" dirty="0" smtClean="0">
                <a:solidFill>
                  <a:schemeClr val="tx2"/>
                </a:solidFill>
              </a:rPr>
              <a:t>Nova decentralizirana struktura</a:t>
            </a:r>
          </a:p>
          <a:p>
            <a:r>
              <a:rPr lang="hr-HR" dirty="0" smtClean="0">
                <a:solidFill>
                  <a:schemeClr val="tx2"/>
                </a:solidFill>
              </a:rPr>
              <a:t>EPFRR: 5 Regionalnih ureda (Zagreb, Bjelovar, Osijek, Rijeka, Split</a:t>
            </a:r>
            <a:r>
              <a:rPr lang="hr-HR" dirty="0" smtClean="0">
                <a:solidFill>
                  <a:schemeClr val="tx2"/>
                </a:solidFill>
              </a:rPr>
              <a:t>) - </a:t>
            </a:r>
            <a:r>
              <a:rPr lang="hr-HR" i="1" u="sng" dirty="0" smtClean="0">
                <a:solidFill>
                  <a:schemeClr val="tx2"/>
                </a:solidFill>
              </a:rPr>
              <a:t>obrada Zahtjeva za potporu </a:t>
            </a:r>
            <a:r>
              <a:rPr lang="hr-HR" dirty="0" smtClean="0">
                <a:solidFill>
                  <a:schemeClr val="tx2"/>
                </a:solidFill>
              </a:rPr>
              <a:t>+ Central ured ZG*</a:t>
            </a:r>
          </a:p>
          <a:p>
            <a:endParaRPr lang="hr-HR" dirty="0" smtClean="0">
              <a:solidFill>
                <a:schemeClr val="tx2"/>
              </a:solidFill>
            </a:endParaRPr>
          </a:p>
          <a:p>
            <a:r>
              <a:rPr lang="hr-HR" dirty="0" smtClean="0">
                <a:solidFill>
                  <a:schemeClr val="tx2"/>
                </a:solidFill>
              </a:rPr>
              <a:t>*uloga centralnog ureda:</a:t>
            </a:r>
            <a:endParaRPr lang="en-US" dirty="0" smtClean="0">
              <a:solidFill>
                <a:schemeClr val="tx2"/>
              </a:solidFill>
            </a:endParaRPr>
          </a:p>
          <a:p>
            <a:pPr marL="263525" indent="-263525">
              <a:buFont typeface="Arial" pitchFamily="34" charset="0"/>
              <a:buChar char="•"/>
            </a:pPr>
            <a:r>
              <a:rPr lang="en-US" dirty="0" err="1" smtClean="0">
                <a:solidFill>
                  <a:schemeClr val="tx2"/>
                </a:solidFill>
              </a:rPr>
              <a:t>Administra</a:t>
            </a:r>
            <a:r>
              <a:rPr lang="hr-HR" dirty="0" err="1" smtClean="0">
                <a:solidFill>
                  <a:schemeClr val="tx2"/>
                </a:solidFill>
              </a:rPr>
              <a:t>cija</a:t>
            </a:r>
            <a:r>
              <a:rPr lang="hr-HR" dirty="0" smtClean="0">
                <a:solidFill>
                  <a:schemeClr val="tx2"/>
                </a:solidFill>
              </a:rPr>
              <a:t> mjera,   procedure, kreiranje dokumentacije, poboljšanje procesa</a:t>
            </a:r>
          </a:p>
          <a:p>
            <a:pPr>
              <a:buFont typeface="Arial" pitchFamily="34" charset="0"/>
              <a:buChar char="•"/>
            </a:pPr>
            <a:r>
              <a:rPr lang="hr-HR" dirty="0">
                <a:solidFill>
                  <a:schemeClr val="tx2"/>
                </a:solidFill>
              </a:rPr>
              <a:t> </a:t>
            </a:r>
            <a:r>
              <a:rPr lang="hr-HR" dirty="0" smtClean="0">
                <a:solidFill>
                  <a:schemeClr val="tx2"/>
                </a:solidFill>
              </a:rPr>
              <a:t>  kontrola rada regionalnih ureda</a:t>
            </a:r>
          </a:p>
          <a:p>
            <a:pPr>
              <a:buFont typeface="Arial" pitchFamily="34" charset="0"/>
              <a:buChar char="•"/>
            </a:pPr>
            <a:r>
              <a:rPr lang="hr-HR" dirty="0">
                <a:solidFill>
                  <a:schemeClr val="tx2"/>
                </a:solidFill>
              </a:rPr>
              <a:t> </a:t>
            </a:r>
            <a:r>
              <a:rPr lang="hr-HR" dirty="0" smtClean="0">
                <a:solidFill>
                  <a:schemeClr val="tx2"/>
                </a:solidFill>
              </a:rPr>
              <a:t>  podrška regionalnim uredima</a:t>
            </a:r>
          </a:p>
          <a:p>
            <a:pPr marL="263525" indent="-263525">
              <a:buFont typeface="Arial" pitchFamily="34" charset="0"/>
              <a:buChar char="•"/>
            </a:pPr>
            <a:r>
              <a:rPr lang="hr-HR" dirty="0" smtClean="0">
                <a:solidFill>
                  <a:schemeClr val="tx2"/>
                </a:solidFill>
              </a:rPr>
              <a:t>ekonomska i tehnička analiza    projekata</a:t>
            </a:r>
          </a:p>
          <a:p>
            <a:pPr marL="263525" indent="-263525">
              <a:buFont typeface="Arial" pitchFamily="34" charset="0"/>
              <a:buChar char="•"/>
            </a:pPr>
            <a:r>
              <a:rPr lang="hr-HR" dirty="0" smtClean="0">
                <a:solidFill>
                  <a:schemeClr val="tx2"/>
                </a:solidFill>
              </a:rPr>
              <a:t>obrada zahtjeva za isplatu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1844824"/>
            <a:ext cx="4301281" cy="4321731"/>
          </a:xfrm>
          <a:prstGeom prst="rect">
            <a:avLst/>
          </a:prstGeom>
          <a:noFill/>
          <a:ln w="9525" cmpd="sng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Oval 1"/>
          <p:cNvSpPr/>
          <p:nvPr/>
        </p:nvSpPr>
        <p:spPr>
          <a:xfrm>
            <a:off x="6509662" y="4653136"/>
            <a:ext cx="360040" cy="360040"/>
          </a:xfrm>
          <a:prstGeom prst="ellipse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9" name="Oval 8"/>
          <p:cNvSpPr/>
          <p:nvPr/>
        </p:nvSpPr>
        <p:spPr>
          <a:xfrm>
            <a:off x="6689682" y="2347578"/>
            <a:ext cx="360040" cy="360040"/>
          </a:xfrm>
          <a:prstGeom prst="ellipse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0" name="Oval 9"/>
          <p:cNvSpPr/>
          <p:nvPr/>
        </p:nvSpPr>
        <p:spPr>
          <a:xfrm>
            <a:off x="7956376" y="2645296"/>
            <a:ext cx="360040" cy="360040"/>
          </a:xfrm>
          <a:prstGeom prst="ellipse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1" name="Oval 10"/>
          <p:cNvSpPr/>
          <p:nvPr/>
        </p:nvSpPr>
        <p:spPr>
          <a:xfrm>
            <a:off x="5160258" y="2822662"/>
            <a:ext cx="360040" cy="360040"/>
          </a:xfrm>
          <a:prstGeom prst="ellipse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2" name="Oval 11"/>
          <p:cNvSpPr/>
          <p:nvPr/>
        </p:nvSpPr>
        <p:spPr>
          <a:xfrm>
            <a:off x="6148858" y="2462622"/>
            <a:ext cx="360040" cy="360040"/>
          </a:xfrm>
          <a:prstGeom prst="ellipse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" name="TextBox 12"/>
          <p:cNvSpPr txBox="1"/>
          <p:nvPr/>
        </p:nvSpPr>
        <p:spPr>
          <a:xfrm>
            <a:off x="1259632" y="980728"/>
            <a:ext cx="237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b="1" i="1" dirty="0" smtClean="0">
                <a:solidFill>
                  <a:srgbClr val="FF0000"/>
                </a:solidFill>
              </a:rPr>
              <a:t>NOVOSTI</a:t>
            </a:r>
          </a:p>
        </p:txBody>
      </p:sp>
    </p:spTree>
    <p:extLst>
      <p:ext uri="{BB962C8B-B14F-4D97-AF65-F5344CB8AC3E}">
        <p14:creationId xmlns:p14="http://schemas.microsoft.com/office/powerpoint/2010/main" val="3301293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P-cover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41" y="-100406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Subtitle 10"/>
          <p:cNvSpPr>
            <a:spLocks noGrp="1"/>
          </p:cNvSpPr>
          <p:nvPr>
            <p:ph type="subTitle" idx="1"/>
          </p:nvPr>
        </p:nvSpPr>
        <p:spPr>
          <a:xfrm>
            <a:off x="1267544" y="1916832"/>
            <a:ext cx="6400800" cy="4941168"/>
          </a:xfrm>
        </p:spPr>
        <p:txBody>
          <a:bodyPr/>
          <a:lstStyle/>
          <a:p>
            <a:pPr>
              <a:spcBef>
                <a:spcPts val="0"/>
              </a:spcBef>
            </a:pPr>
            <a:endParaRPr lang="hr-HR" b="1" i="1" dirty="0">
              <a:solidFill>
                <a:schemeClr val="tx2"/>
              </a:solidFill>
              <a:latin typeface="Arial" charset="0"/>
            </a:endParaRPr>
          </a:p>
          <a:p>
            <a:pPr>
              <a:spcBef>
                <a:spcPts val="0"/>
              </a:spcBef>
            </a:pPr>
            <a:endParaRPr lang="hr-HR" b="1" i="1" dirty="0" smtClean="0">
              <a:solidFill>
                <a:schemeClr val="tx2"/>
              </a:solidFill>
              <a:latin typeface="Arial" charset="0"/>
            </a:endParaRPr>
          </a:p>
          <a:p>
            <a:pPr>
              <a:spcBef>
                <a:spcPts val="0"/>
              </a:spcBef>
            </a:pPr>
            <a:r>
              <a:rPr lang="hr-HR" b="1" i="1" dirty="0" smtClean="0">
                <a:solidFill>
                  <a:schemeClr val="tx2"/>
                </a:solidFill>
                <a:latin typeface="Arial" charset="0"/>
              </a:rPr>
              <a:t>									</a:t>
            </a:r>
            <a:endParaRPr lang="hr-HR" sz="1600" b="1" i="1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56133" y="1600200"/>
            <a:ext cx="5510865" cy="5068776"/>
          </a:xfrm>
          <a:prstGeom prst="rect">
            <a:avLst/>
          </a:prstGeom>
          <a:noFill/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725863" y="1600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600200"/>
            <a:ext cx="5328592" cy="5271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3020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50117" y="519225"/>
            <a:ext cx="8496300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914400" indent="-457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300"/>
              </a:spcBef>
              <a:spcAft>
                <a:spcPts val="300"/>
              </a:spcAft>
            </a:pPr>
            <a:endParaRPr lang="hr-HR" altLang="x-none" sz="2000" b="1" dirty="0">
              <a:latin typeface="Calibri" pitchFamily="34" charset="0"/>
              <a:cs typeface="Calibri" pitchFamily="34" charset="0"/>
            </a:endParaRPr>
          </a:p>
          <a:p>
            <a:pPr eaLnBrk="1" hangingPunct="1">
              <a:spcBef>
                <a:spcPts val="300"/>
              </a:spcBef>
              <a:spcAft>
                <a:spcPts val="300"/>
              </a:spcAft>
            </a:pPr>
            <a:endParaRPr lang="hr-HR" altLang="x-none" sz="2000" b="1" dirty="0">
              <a:latin typeface="Calibri" pitchFamily="34" charset="0"/>
              <a:cs typeface="Calibri" pitchFamily="34" charset="0"/>
            </a:endParaRPr>
          </a:p>
          <a:p>
            <a:pPr lvl="1" eaLnBrk="1" hangingPunct="1">
              <a:spcBef>
                <a:spcPts val="300"/>
              </a:spcBef>
              <a:spcAft>
                <a:spcPts val="300"/>
              </a:spcAft>
            </a:pPr>
            <a:endParaRPr lang="en-US" altLang="x-none" sz="2000" dirty="0">
              <a:latin typeface="Calibri" pitchFamily="34" charset="0"/>
              <a:cs typeface="Calibri" pitchFamily="34" charset="0"/>
            </a:endParaRPr>
          </a:p>
          <a:p>
            <a:pPr eaLnBrk="1" hangingPunct="1">
              <a:spcBef>
                <a:spcPts val="300"/>
              </a:spcBef>
              <a:spcAft>
                <a:spcPts val="300"/>
              </a:spcAft>
            </a:pPr>
            <a:endParaRPr lang="en-US" altLang="x-none" sz="20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323850" y="534193"/>
            <a:ext cx="3240088" cy="57626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buFont typeface="Wingdings" pitchFamily="2" charset="2"/>
              <a:buNone/>
            </a:pPr>
            <a:r>
              <a:rPr lang="hr-HR" altLang="x-none" b="1" dirty="0" smtClean="0">
                <a:latin typeface="Calibri" pitchFamily="34" charset="0"/>
                <a:cs typeface="Calibri" pitchFamily="34" charset="0"/>
              </a:rPr>
              <a:t>Registracija potencijalnih korisnika</a:t>
            </a:r>
            <a:endParaRPr lang="en-US" altLang="x-none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323850" y="1412875"/>
            <a:ext cx="3240088" cy="5762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buFont typeface="Wingdings" pitchFamily="2" charset="2"/>
              <a:buNone/>
            </a:pPr>
            <a:r>
              <a:rPr lang="hr-HR" altLang="x-none" b="1" dirty="0" smtClean="0">
                <a:latin typeface="Calibri" pitchFamily="34" charset="0"/>
                <a:cs typeface="Calibri" pitchFamily="34" charset="0"/>
              </a:rPr>
              <a:t>Administrativna kontrola zahtjeva za registraciju korisnika</a:t>
            </a:r>
            <a:endParaRPr lang="en-GB" altLang="x-none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Obdélník 12"/>
          <p:cNvSpPr/>
          <p:nvPr/>
        </p:nvSpPr>
        <p:spPr>
          <a:xfrm>
            <a:off x="293017" y="4018595"/>
            <a:ext cx="3240088" cy="48101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buFont typeface="Wingdings" pitchFamily="2" charset="2"/>
              <a:buNone/>
            </a:pPr>
            <a:r>
              <a:rPr lang="hr-HR" altLang="x-none" b="1" dirty="0" smtClean="0">
                <a:latin typeface="Calibri" pitchFamily="34" charset="0"/>
                <a:cs typeface="Calibri" pitchFamily="34" charset="0"/>
              </a:rPr>
              <a:t>Zaprimanje i obrada zahtjeva</a:t>
            </a:r>
            <a:endParaRPr lang="en-GB" altLang="x-non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Šipka dolů 13"/>
          <p:cNvSpPr/>
          <p:nvPr/>
        </p:nvSpPr>
        <p:spPr>
          <a:xfrm>
            <a:off x="6388103" y="3789996"/>
            <a:ext cx="288925" cy="288925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endParaRPr lang="cs-CZ" altLang="x-none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1" name="Šipka dolů 13"/>
          <p:cNvSpPr/>
          <p:nvPr/>
        </p:nvSpPr>
        <p:spPr>
          <a:xfrm>
            <a:off x="1783456" y="2852737"/>
            <a:ext cx="288925" cy="288925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endParaRPr lang="cs-CZ" altLang="x-none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2" name="Šipka dolů 13"/>
          <p:cNvSpPr/>
          <p:nvPr/>
        </p:nvSpPr>
        <p:spPr>
          <a:xfrm>
            <a:off x="1799431" y="1110456"/>
            <a:ext cx="288925" cy="288925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endParaRPr lang="cs-CZ" altLang="x-none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3" name="Šipka dolů 13"/>
          <p:cNvSpPr/>
          <p:nvPr/>
        </p:nvSpPr>
        <p:spPr>
          <a:xfrm>
            <a:off x="1825940" y="5331619"/>
            <a:ext cx="288925" cy="288925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endParaRPr lang="cs-CZ" altLang="x-none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4" name="Obdélník 12"/>
          <p:cNvSpPr/>
          <p:nvPr/>
        </p:nvSpPr>
        <p:spPr>
          <a:xfrm>
            <a:off x="323849" y="2276475"/>
            <a:ext cx="3240088" cy="5762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buFont typeface="Wingdings" pitchFamily="2" charset="2"/>
              <a:buNone/>
            </a:pPr>
            <a:r>
              <a:rPr lang="hr-HR" altLang="x-none" b="1" dirty="0" smtClean="0">
                <a:latin typeface="Calibri" pitchFamily="34" charset="0"/>
                <a:cs typeface="Calibri" pitchFamily="34" charset="0"/>
              </a:rPr>
              <a:t>Zaprimanje korisničkog imena i lozinke</a:t>
            </a:r>
            <a:endParaRPr lang="en-GB" altLang="x-none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Šipka dolů 13"/>
          <p:cNvSpPr/>
          <p:nvPr/>
        </p:nvSpPr>
        <p:spPr>
          <a:xfrm>
            <a:off x="1825942" y="1987550"/>
            <a:ext cx="288925" cy="288925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endParaRPr lang="cs-CZ" altLang="x-none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6" name="Obdélník 15"/>
          <p:cNvSpPr/>
          <p:nvPr/>
        </p:nvSpPr>
        <p:spPr>
          <a:xfrm>
            <a:off x="307875" y="4810282"/>
            <a:ext cx="3240088" cy="4937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buFont typeface="Wingdings" pitchFamily="2" charset="2"/>
              <a:buNone/>
            </a:pPr>
            <a:r>
              <a:rPr lang="cs-CZ" altLang="x-none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hr-HR" altLang="x-none" b="1" dirty="0" smtClean="0">
                <a:latin typeface="Calibri" pitchFamily="34" charset="0"/>
                <a:cs typeface="Calibri" pitchFamily="34" charset="0"/>
              </a:rPr>
              <a:t>kontrola na terenu (ukoliko je potrebno)</a:t>
            </a:r>
            <a:endParaRPr lang="en-US" altLang="x-none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Šipka dolů 13"/>
          <p:cNvSpPr/>
          <p:nvPr/>
        </p:nvSpPr>
        <p:spPr>
          <a:xfrm>
            <a:off x="1814318" y="4521357"/>
            <a:ext cx="288925" cy="288925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endParaRPr lang="cs-CZ" altLang="x-none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8" name="Obdélník 15"/>
          <p:cNvSpPr/>
          <p:nvPr/>
        </p:nvSpPr>
        <p:spPr>
          <a:xfrm>
            <a:off x="372676" y="5626225"/>
            <a:ext cx="3240088" cy="4937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buFont typeface="Wingdings" pitchFamily="2" charset="2"/>
              <a:buNone/>
            </a:pPr>
            <a:r>
              <a:rPr lang="cs-CZ" altLang="x-none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hr-HR" altLang="x-none" b="1" dirty="0" smtClean="0">
                <a:latin typeface="Calibri" pitchFamily="34" charset="0"/>
                <a:cs typeface="Calibri" pitchFamily="34" charset="0"/>
              </a:rPr>
              <a:t>odluka </a:t>
            </a:r>
            <a:r>
              <a:rPr lang="hr-HR" altLang="x-none" b="1" dirty="0">
                <a:latin typeface="Calibri" pitchFamily="34" charset="0"/>
                <a:cs typeface="Calibri" pitchFamily="34" charset="0"/>
              </a:rPr>
              <a:t>(+/-)</a:t>
            </a:r>
            <a:endParaRPr lang="en-US" altLang="x-none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Obdélník 15"/>
          <p:cNvSpPr/>
          <p:nvPr/>
        </p:nvSpPr>
        <p:spPr>
          <a:xfrm>
            <a:off x="4795224" y="534193"/>
            <a:ext cx="3240088" cy="57626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buFont typeface="Wingdings" pitchFamily="2" charset="2"/>
              <a:buNone/>
            </a:pPr>
            <a:r>
              <a:rPr lang="cs-CZ" altLang="x-none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hr-HR" altLang="x-none" b="1" dirty="0" smtClean="0">
                <a:latin typeface="Calibri" pitchFamily="34" charset="0"/>
                <a:cs typeface="Calibri" pitchFamily="34" charset="0"/>
              </a:rPr>
              <a:t>redovito izvještavanje o projektu</a:t>
            </a:r>
            <a:endParaRPr lang="en-US" altLang="x-none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Obdélník 6"/>
          <p:cNvSpPr/>
          <p:nvPr/>
        </p:nvSpPr>
        <p:spPr>
          <a:xfrm>
            <a:off x="4795224" y="1268413"/>
            <a:ext cx="3313112" cy="72072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buFont typeface="Wingdings" pitchFamily="2" charset="2"/>
              <a:buNone/>
            </a:pPr>
            <a:r>
              <a:rPr lang="hr-HR" altLang="x-none" b="1" dirty="0" smtClean="0">
                <a:latin typeface="Calibri" pitchFamily="34" charset="0"/>
                <a:cs typeface="Calibri" pitchFamily="34" charset="0"/>
              </a:rPr>
              <a:t>Popunjavanje zahtjeva za isplatu kroz </a:t>
            </a:r>
            <a:r>
              <a:rPr lang="hr-HR" altLang="x-none" b="1" dirty="0" err="1" smtClean="0">
                <a:latin typeface="Calibri" pitchFamily="34" charset="0"/>
                <a:cs typeface="Calibri" pitchFamily="34" charset="0"/>
              </a:rPr>
              <a:t>Agronet</a:t>
            </a:r>
            <a:r>
              <a:rPr lang="hr-HR" altLang="x-none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hr-HR" altLang="x-none" sz="1400" b="1" dirty="0" smtClean="0">
                <a:latin typeface="Calibri" pitchFamily="34" charset="0"/>
                <a:cs typeface="Calibri" pitchFamily="34" charset="0"/>
              </a:rPr>
              <a:t>/slanje poštom</a:t>
            </a:r>
            <a:endParaRPr lang="en-US" altLang="x-none" sz="1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Obdélník 7"/>
          <p:cNvSpPr/>
          <p:nvPr/>
        </p:nvSpPr>
        <p:spPr>
          <a:xfrm>
            <a:off x="4855466" y="2287109"/>
            <a:ext cx="3313112" cy="5762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buFont typeface="Wingdings" pitchFamily="2" charset="2"/>
              <a:buNone/>
            </a:pPr>
            <a:r>
              <a:rPr lang="hr-HR" altLang="x-none" b="1" dirty="0" smtClean="0">
                <a:latin typeface="Calibri" pitchFamily="34" charset="0"/>
                <a:cs typeface="Calibri" pitchFamily="34" charset="0"/>
              </a:rPr>
              <a:t>Administrativna kontrola zahtjeva za isplatu</a:t>
            </a:r>
            <a:endParaRPr lang="en-GB" altLang="x-none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Obdélník 12"/>
          <p:cNvSpPr/>
          <p:nvPr/>
        </p:nvSpPr>
        <p:spPr>
          <a:xfrm>
            <a:off x="4879502" y="3192463"/>
            <a:ext cx="3313112" cy="57467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buFont typeface="Wingdings" pitchFamily="2" charset="2"/>
              <a:buNone/>
            </a:pPr>
            <a:r>
              <a:rPr lang="hr-HR" altLang="x-none" b="1" dirty="0" smtClean="0">
                <a:latin typeface="Calibri" pitchFamily="34" charset="0"/>
                <a:cs typeface="Calibri" pitchFamily="34" charset="0"/>
              </a:rPr>
              <a:t>Obilazak projekta/Kontrola na terenu</a:t>
            </a:r>
            <a:endParaRPr lang="en-GB" altLang="x-non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Šipka dolů 13"/>
          <p:cNvSpPr/>
          <p:nvPr/>
        </p:nvSpPr>
        <p:spPr>
          <a:xfrm>
            <a:off x="6307317" y="1998184"/>
            <a:ext cx="288925" cy="288925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endParaRPr lang="cs-CZ" altLang="x-none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24" name="Šipka dolů 13"/>
          <p:cNvSpPr/>
          <p:nvPr/>
        </p:nvSpPr>
        <p:spPr>
          <a:xfrm>
            <a:off x="6382608" y="4608827"/>
            <a:ext cx="288925" cy="288925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endParaRPr lang="cs-CZ" altLang="x-none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25" name="Obdélník 15"/>
          <p:cNvSpPr/>
          <p:nvPr/>
        </p:nvSpPr>
        <p:spPr>
          <a:xfrm>
            <a:off x="4939686" y="4091936"/>
            <a:ext cx="3313112" cy="4937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buFont typeface="Wingdings" pitchFamily="2" charset="2"/>
              <a:buNone/>
            </a:pPr>
            <a:r>
              <a:rPr lang="hr-HR" altLang="x-none" b="1" dirty="0" smtClean="0">
                <a:latin typeface="Calibri" pitchFamily="34" charset="0"/>
                <a:cs typeface="Calibri" pitchFamily="34" charset="0"/>
              </a:rPr>
              <a:t>odluka </a:t>
            </a:r>
            <a:r>
              <a:rPr lang="hr-HR" altLang="x-none" b="1" dirty="0">
                <a:latin typeface="Calibri" pitchFamily="34" charset="0"/>
                <a:cs typeface="Calibri" pitchFamily="34" charset="0"/>
              </a:rPr>
              <a:t>(+/-)</a:t>
            </a:r>
            <a:endParaRPr lang="en-US" altLang="x-none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Obdélník 15"/>
          <p:cNvSpPr/>
          <p:nvPr/>
        </p:nvSpPr>
        <p:spPr>
          <a:xfrm>
            <a:off x="4903174" y="4900294"/>
            <a:ext cx="3313112" cy="49371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buFont typeface="Wingdings" pitchFamily="2" charset="2"/>
              <a:buNone/>
            </a:pPr>
            <a:r>
              <a:rPr lang="cs-CZ" altLang="x-none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hr-HR" altLang="x-none" b="1" dirty="0" smtClean="0">
                <a:latin typeface="Calibri" pitchFamily="34" charset="0"/>
                <a:cs typeface="Calibri" pitchFamily="34" charset="0"/>
              </a:rPr>
              <a:t>isplata</a:t>
            </a:r>
            <a:endParaRPr lang="en-US" altLang="x-none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" name="Šipka dolů 13"/>
          <p:cNvSpPr/>
          <p:nvPr/>
        </p:nvSpPr>
        <p:spPr>
          <a:xfrm>
            <a:off x="6333584" y="2870992"/>
            <a:ext cx="288925" cy="288925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endParaRPr lang="cs-CZ" altLang="x-none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28" name="Obdélník 12"/>
          <p:cNvSpPr/>
          <p:nvPr/>
        </p:nvSpPr>
        <p:spPr>
          <a:xfrm>
            <a:off x="336446" y="3144168"/>
            <a:ext cx="3276318" cy="58550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buFont typeface="Wingdings" pitchFamily="2" charset="2"/>
              <a:buNone/>
            </a:pPr>
            <a:r>
              <a:rPr lang="hr-HR" altLang="x-none" b="1" dirty="0" smtClean="0">
                <a:latin typeface="Calibri" pitchFamily="34" charset="0"/>
                <a:cs typeface="Calibri" pitchFamily="34" charset="0"/>
              </a:rPr>
              <a:t>Popunjavanje zahtjeva kroz </a:t>
            </a:r>
            <a:r>
              <a:rPr lang="hr-HR" altLang="x-none" b="1" dirty="0" err="1" smtClean="0">
                <a:latin typeface="Calibri" pitchFamily="34" charset="0"/>
                <a:cs typeface="Calibri" pitchFamily="34" charset="0"/>
              </a:rPr>
              <a:t>Agronet</a:t>
            </a:r>
            <a:r>
              <a:rPr lang="hr-HR" altLang="x-none" b="1" dirty="0" smtClean="0">
                <a:latin typeface="Calibri" pitchFamily="34" charset="0"/>
                <a:cs typeface="Calibri" pitchFamily="34" charset="0"/>
              </a:rPr>
              <a:t>/slanje prijave poštom</a:t>
            </a:r>
            <a:endParaRPr lang="en-GB" altLang="x-non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9" name="Šipka dolů 13"/>
          <p:cNvSpPr/>
          <p:nvPr/>
        </p:nvSpPr>
        <p:spPr>
          <a:xfrm>
            <a:off x="1825942" y="3729670"/>
            <a:ext cx="288925" cy="288925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endParaRPr lang="cs-CZ" altLang="x-none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30" name="Šipka dolů 13"/>
          <p:cNvSpPr/>
          <p:nvPr/>
        </p:nvSpPr>
        <p:spPr>
          <a:xfrm>
            <a:off x="6292080" y="1123950"/>
            <a:ext cx="288925" cy="288925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endParaRPr lang="cs-CZ" altLang="x-none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31" name="Obdélník 12"/>
          <p:cNvSpPr/>
          <p:nvPr/>
        </p:nvSpPr>
        <p:spPr>
          <a:xfrm>
            <a:off x="4887434" y="5734049"/>
            <a:ext cx="3313112" cy="57467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buFont typeface="Wingdings" pitchFamily="2" charset="2"/>
              <a:buNone/>
            </a:pPr>
            <a:r>
              <a:rPr lang="hr-HR" altLang="x-none" b="1" dirty="0" smtClean="0">
                <a:latin typeface="Calibri" pitchFamily="34" charset="0"/>
                <a:cs typeface="Calibri" pitchFamily="34" charset="0"/>
              </a:rPr>
              <a:t>Ex post kontrola na terenu</a:t>
            </a:r>
            <a:endParaRPr lang="en-GB" altLang="x-none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2" name="Šipka dolů 13"/>
          <p:cNvSpPr/>
          <p:nvPr/>
        </p:nvSpPr>
        <p:spPr>
          <a:xfrm>
            <a:off x="6383698" y="5394008"/>
            <a:ext cx="288925" cy="340042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endParaRPr lang="cs-CZ" altLang="x-none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33" name="Šipka dolů 13"/>
          <p:cNvSpPr/>
          <p:nvPr/>
        </p:nvSpPr>
        <p:spPr>
          <a:xfrm>
            <a:off x="6252390" y="245268"/>
            <a:ext cx="288925" cy="288925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endParaRPr lang="cs-CZ" altLang="x-none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913061" y="6114257"/>
            <a:ext cx="159319" cy="308978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5" name="Right Arrow 34"/>
          <p:cNvSpPr/>
          <p:nvPr/>
        </p:nvSpPr>
        <p:spPr>
          <a:xfrm>
            <a:off x="1913061" y="6308725"/>
            <a:ext cx="2159043" cy="216620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6" name="Rectangle 35"/>
          <p:cNvSpPr/>
          <p:nvPr/>
        </p:nvSpPr>
        <p:spPr>
          <a:xfrm flipV="1">
            <a:off x="4598267" y="167588"/>
            <a:ext cx="1879780" cy="128637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7" name="TextBox 36"/>
          <p:cNvSpPr txBox="1"/>
          <p:nvPr/>
        </p:nvSpPr>
        <p:spPr>
          <a:xfrm>
            <a:off x="372676" y="111559"/>
            <a:ext cx="927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123524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P-cover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71600" y="908720"/>
            <a:ext cx="583264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i="1" dirty="0" smtClean="0">
                <a:solidFill>
                  <a:srgbClr val="FF0000"/>
                </a:solidFill>
              </a:rPr>
              <a:t>PODNOŠENJE ZAHTJEVA ZA POTPORU - PRIJAVA U AGRONET</a:t>
            </a:r>
            <a:endParaRPr lang="hr-HR" sz="1600" b="1" i="1" dirty="0" smtClean="0">
              <a:solidFill>
                <a:srgbClr val="FF0000"/>
              </a:solidFill>
            </a:endParaRPr>
          </a:p>
          <a:p>
            <a:endParaRPr lang="hr-HR" b="1" i="1" dirty="0" smtClean="0">
              <a:solidFill>
                <a:srgbClr val="FF0000"/>
              </a:solidFill>
            </a:endParaRPr>
          </a:p>
          <a:p>
            <a:endParaRPr lang="hr-HR" dirty="0" smtClean="0">
              <a:solidFill>
                <a:srgbClr val="FF0000"/>
              </a:solidFill>
            </a:endParaRPr>
          </a:p>
          <a:p>
            <a:r>
              <a:rPr lang="hr-HR" sz="1400" b="1" i="1" dirty="0" smtClean="0">
                <a:solidFill>
                  <a:srgbClr val="FF0000"/>
                </a:solidFill>
              </a:rPr>
              <a:t>EVIDENCIJA KORISNIKA POTPORA U RURALNOM RAZVOJU I RIBARSTVU - VODIČ 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6804248" y="3140968"/>
            <a:ext cx="360040" cy="1008112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536" y="2492896"/>
            <a:ext cx="7848872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cxnSp>
        <p:nvCxnSpPr>
          <p:cNvPr id="9" name="Straight Arrow Connector 8"/>
          <p:cNvCxnSpPr/>
          <p:nvPr/>
        </p:nvCxnSpPr>
        <p:spPr>
          <a:xfrm>
            <a:off x="3779912" y="5733256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7668344" y="5085184"/>
            <a:ext cx="936104" cy="5040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70705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P-cover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71600" y="908720"/>
            <a:ext cx="583264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i="1" dirty="0" smtClean="0">
                <a:solidFill>
                  <a:srgbClr val="FF0000"/>
                </a:solidFill>
              </a:rPr>
              <a:t>PODNOŠENJE ZAHTJEVA ZA POTPORU - PRIJAVA U AGRONET</a:t>
            </a:r>
            <a:endParaRPr lang="hr-HR" sz="1600" b="1" i="1" dirty="0" smtClean="0">
              <a:solidFill>
                <a:srgbClr val="FF0000"/>
              </a:solidFill>
            </a:endParaRPr>
          </a:p>
          <a:p>
            <a:endParaRPr lang="hr-HR" b="1" i="1" dirty="0" smtClean="0">
              <a:solidFill>
                <a:srgbClr val="FF0000"/>
              </a:solidFill>
            </a:endParaRPr>
          </a:p>
          <a:p>
            <a:endParaRPr lang="hr-HR" dirty="0" smtClean="0">
              <a:solidFill>
                <a:srgbClr val="FF000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3779912" y="5733256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5513" y="1556792"/>
            <a:ext cx="4752975" cy="5301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Straight Arrow Connector 11"/>
          <p:cNvCxnSpPr/>
          <p:nvPr/>
        </p:nvCxnSpPr>
        <p:spPr>
          <a:xfrm flipH="1">
            <a:off x="5804520" y="5301208"/>
            <a:ext cx="639688" cy="1080120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70705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P-cover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71600" y="908720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i="1" dirty="0" smtClean="0">
                <a:solidFill>
                  <a:srgbClr val="FF0000"/>
                </a:solidFill>
              </a:rPr>
              <a:t>PRIJAVA U AGRONET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6804248" y="3140968"/>
            <a:ext cx="360040" cy="1008112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779912" y="5733256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8" name="Picture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00808"/>
            <a:ext cx="7488832" cy="482453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370705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P-cover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71600" y="908720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i="1" dirty="0" smtClean="0">
                <a:solidFill>
                  <a:srgbClr val="FF0000"/>
                </a:solidFill>
              </a:rPr>
              <a:t>ODABIR MODULA “RURALNI RAZVOJ”</a:t>
            </a:r>
          </a:p>
        </p:txBody>
      </p:sp>
      <p:pic>
        <p:nvPicPr>
          <p:cNvPr id="10" name="Picture 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591789"/>
            <a:ext cx="6624736" cy="299745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370705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P-cover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71600" y="908720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i="1" dirty="0" smtClean="0">
                <a:solidFill>
                  <a:srgbClr val="FF0000"/>
                </a:solidFill>
              </a:rPr>
              <a:t>EKRAN S KARTICAMA</a:t>
            </a:r>
            <a:endParaRPr lang="hr-HR" b="1" i="1" dirty="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919730"/>
            <a:ext cx="7450137" cy="259750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370705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21217</TotalTime>
  <Words>358</Words>
  <Application>Microsoft Office PowerPoint</Application>
  <PresentationFormat>On-screen Show (4:3)</PresentationFormat>
  <Paragraphs>113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//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// //</dc:creator>
  <cp:lastModifiedBy>Josipa Filaković</cp:lastModifiedBy>
  <cp:revision>303</cp:revision>
  <cp:lastPrinted>2015-01-15T09:05:20Z</cp:lastPrinted>
  <dcterms:created xsi:type="dcterms:W3CDTF">2010-04-01T09:47:06Z</dcterms:created>
  <dcterms:modified xsi:type="dcterms:W3CDTF">2015-01-22T07:36:15Z</dcterms:modified>
</cp:coreProperties>
</file>