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9" r:id="rId3"/>
    <p:sldId id="265" r:id="rId4"/>
    <p:sldId id="267" r:id="rId5"/>
    <p:sldId id="268" r:id="rId6"/>
    <p:sldId id="274" r:id="rId7"/>
    <p:sldId id="272" r:id="rId8"/>
    <p:sldId id="269" r:id="rId9"/>
    <p:sldId id="259" r:id="rId10"/>
    <p:sldId id="334" r:id="rId11"/>
    <p:sldId id="336" r:id="rId12"/>
    <p:sldId id="276" r:id="rId13"/>
    <p:sldId id="278" r:id="rId14"/>
    <p:sldId id="266" r:id="rId15"/>
    <p:sldId id="279" r:id="rId16"/>
    <p:sldId id="337" r:id="rId17"/>
    <p:sldId id="280" r:id="rId18"/>
    <p:sldId id="284" r:id="rId19"/>
    <p:sldId id="283" r:id="rId20"/>
    <p:sldId id="338" r:id="rId21"/>
    <p:sldId id="324" r:id="rId22"/>
    <p:sldId id="325" r:id="rId23"/>
    <p:sldId id="326" r:id="rId24"/>
    <p:sldId id="327" r:id="rId25"/>
    <p:sldId id="328" r:id="rId26"/>
    <p:sldId id="332" r:id="rId27"/>
    <p:sldId id="333" r:id="rId28"/>
    <p:sldId id="323" r:id="rId29"/>
    <p:sldId id="287" r:id="rId30"/>
    <p:sldId id="260" r:id="rId31"/>
    <p:sldId id="261" r:id="rId32"/>
    <p:sldId id="262" r:id="rId33"/>
    <p:sldId id="263" r:id="rId34"/>
    <p:sldId id="288" r:id="rId35"/>
    <p:sldId id="289" r:id="rId36"/>
    <p:sldId id="302" r:id="rId37"/>
    <p:sldId id="303" r:id="rId38"/>
    <p:sldId id="340" r:id="rId39"/>
  </p:sldIdLst>
  <p:sldSz cx="9144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C259C3-C9C6-4FAB-9C99-CD2E117FCAD0}" type="datetime1">
              <a:rPr lang="hr-HR"/>
              <a:pPr lvl="0"/>
              <a:t>2.3.2016.</a:t>
            </a:fld>
            <a:endParaRPr lang="hr-HR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B021476-543B-4C4F-804B-E840CA6A29EE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5007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55C935-8D14-4E2D-9934-7B809B41E9F1}" type="datetime1">
              <a:rPr lang="hr-HR"/>
              <a:pPr lvl="0"/>
              <a:t>2.3.2016.</a:t>
            </a:fld>
            <a:endParaRPr lang="hr-HR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C38948-5A43-4A14-BF1E-2AF789AC0E2E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29725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A25A91-BE01-42B6-9A82-C68D844A3467}" type="datetime1">
              <a:rPr lang="hr-HR"/>
              <a:pPr lvl="0"/>
              <a:t>2.3.2016.</a:t>
            </a:fld>
            <a:endParaRPr lang="hr-HR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9ACF77-07FF-4226-9050-B123041E2F18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133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795F2D-28CB-4DB7-BDAA-BF32C3C1C0C7}" type="datetime1">
              <a:rPr lang="hr-HR"/>
              <a:pPr lvl="0"/>
              <a:t>2.3.2016.</a:t>
            </a:fld>
            <a:endParaRPr lang="hr-HR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7DC995-4B40-45CF-9E1D-4B4BCCBEA11C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5444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FD0AB7-48A7-471D-887F-F7D21D997938}" type="datetime1">
              <a:rPr lang="hr-HR"/>
              <a:pPr lvl="0"/>
              <a:t>2.3.2016.</a:t>
            </a:fld>
            <a:endParaRPr lang="hr-HR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480B5E-D4DC-4D8A-91F5-2F8EF4FE78EB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30632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BAB66E-22F1-426C-8C62-484A9C287E8A}" type="datetime1">
              <a:rPr lang="hr-HR"/>
              <a:pPr lvl="0"/>
              <a:t>2.3.2016.</a:t>
            </a:fld>
            <a:endParaRPr lang="hr-HR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59C7A4-45FF-43BD-9943-201058D1EA0C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65079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C9C16C9-EF96-4D36-8186-D75591BDEFF2}" type="datetime1">
              <a:rPr lang="hr-HR"/>
              <a:pPr lvl="0"/>
              <a:t>2.3.2016.</a:t>
            </a:fld>
            <a:endParaRPr lang="hr-HR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71A85C-E321-4767-A7E7-691C569DFC62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46978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1BD1613-BCFC-4C45-9C47-4A998FE6A778}" type="datetime1">
              <a:rPr lang="hr-HR"/>
              <a:pPr lvl="0"/>
              <a:t>2.3.2016.</a:t>
            </a:fld>
            <a:endParaRPr lang="hr-HR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7D9502-9D2B-4338-B3BC-AACAC18626CB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26829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0DCFA7-2873-47A7-A429-A6ADF05E54AD}" type="datetime1">
              <a:rPr lang="hr-HR"/>
              <a:pPr lvl="0"/>
              <a:t>2.3.2016.</a:t>
            </a:fld>
            <a:endParaRPr lang="hr-HR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8A47CA-B9E0-4D42-BD5B-730764141FAB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91000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632A147-1BE7-408F-803B-D9FB321D2DEF}" type="datetime1">
              <a:rPr lang="hr-HR"/>
              <a:pPr lvl="0"/>
              <a:t>2.3.2016.</a:t>
            </a:fld>
            <a:endParaRPr lang="hr-HR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B6A9D5-154B-48F3-8B5B-2BC42183D39D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12519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lang="hr-HR"/>
            </a:lvl1pPr>
          </a:lstStyle>
          <a:p>
            <a:pPr lvl="0"/>
            <a:endParaRPr lang="hr-HR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EF13F6-AC52-471F-A6D1-22948A26E9F3}" type="datetime1">
              <a:rPr lang="hr-HR"/>
              <a:pPr lvl="0"/>
              <a:t>2.3.2016.</a:t>
            </a:fld>
            <a:endParaRPr lang="hr-HR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94CD38-9088-44EA-A48D-37171524930B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68729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9C1D1380-580F-4C54-B968-DCC2732436AC}" type="datetime1">
              <a:rPr lang="hr-HR"/>
              <a:pPr lvl="0"/>
              <a:t>2.3.2016.</a:t>
            </a:fld>
            <a:endParaRPr lang="hr-HR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hr-HR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742FB044-1B58-4669-B9D2-131D2BB38FCD}" type="slidenum"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en-US" sz="32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nfo@arkod.hr" TargetMode="External"/><Relationship Id="rId4" Type="http://schemas.openxmlformats.org/officeDocument/2006/relationships/hyperlink" Target="http://www.arkod.hr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395532" y="1124739"/>
            <a:ext cx="8496943" cy="1538880"/>
          </a:xfrm>
          <a:prstGeom prst="rect">
            <a:avLst/>
          </a:prstGeom>
          <a:solidFill>
            <a:srgbClr val="FFFFFF"/>
          </a:solidFill>
          <a:ln w="25402">
            <a:solidFill>
              <a:srgbClr val="9BBB5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1" i="0" u="none" strike="noStrike" kern="0" cap="none" spc="0" baseline="0">
              <a:solidFill>
                <a:srgbClr val="000000"/>
              </a:solidFill>
              <a:uFillTx/>
              <a:latin typeface="Arial Black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400" b="1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     Podnošenje Jedinstvenog zahtjeva  za 2015. godinu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2400" b="1" i="0" u="none" strike="noStrike" kern="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800" b="0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	 </a:t>
            </a:r>
            <a:r>
              <a:rPr lang="hr-HR" sz="2400" b="1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Izravna potpora i IAKS mjere ruralnog razvoja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11757" y="5517233"/>
            <a:ext cx="3584640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          Informativna kampanja 2015.</a:t>
            </a:r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771802" y="2919834"/>
            <a:ext cx="3456386" cy="2306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11559" y="1340766"/>
            <a:ext cx="8064898" cy="535531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A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Zahtjev za potporu sadrži: osnovne podatke o poljoprivredniku, zahtjeve za potpore, popis dodatne obavezne dokumentacije, izjave i potpis korisnika,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B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Prijava površina – sadrži predispisane prostorne i alfanumeričke podatke iz ARKOD sustava, prijavu korištenja površina i ekološki značajnih površina te tražene potpore po pojedinoj kulturi,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C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Podaci o domaćim životinjama – sadrži popis i podatke o stoci za koju poljoprivrednik podnosi jedinstveni zahtjev,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D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Podaci o izvornim i zaštićenim pasminama domaćih životinja – sadrži popis i podatke o izvornim i zaštićenim pasminama domaćih životinja za koje korisnik podnosi jedinstveni zahtjev,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E – Prijava količina prodanog ekstra djevičanskog i djevičanskog maslinovog ulja – sadrži podatke o količini prodanog ekstra djevičanskog i djevičanskog maslinovog ulja,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List F – Prijava količina duhana predanih na obradu – sadrži podatke o količini predanog lista duhana na obradu.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24125" y="332658"/>
            <a:ext cx="2808314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JEDINSTVENI ZAHTJEV</a:t>
            </a: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6"/>
          <p:cNvSpPr txBox="1"/>
          <p:nvPr/>
        </p:nvSpPr>
        <p:spPr>
          <a:xfrm>
            <a:off x="395532" y="1052739"/>
            <a:ext cx="5832646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Kartica JEDINSTVENI ZAHTJEV</a:t>
            </a: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179" y="22576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7"/>
          <p:cNvSpPr txBox="1"/>
          <p:nvPr/>
        </p:nvSpPr>
        <p:spPr>
          <a:xfrm>
            <a:off x="667886" y="1031424"/>
            <a:ext cx="7704853" cy="56323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VEĆINA PODATAKA JE UNAPRIJED POPUNJENA: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Osnovni podaci iz Upisnika poljoprivrednika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Podaci iz ARKOD sustava (evidencije poljoprivrednog zemljišta)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Podaci iz Jedinstvenog registra domaćih životinja (JRDŽ)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Podaci o područjima s težim uvjetima gospodarenja </a:t>
            </a:r>
            <a:r>
              <a:rPr lang="hr-HR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(Gorsko planinska područja, Područja sa značajnim prirodnim ograničenjima, Područja s posebnim ograničenjima)</a:t>
            </a: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Podaci iz registra Ekoloških proizvođača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Podaci iz registra Integrirane proizvodnje</a:t>
            </a:r>
          </a:p>
          <a:p>
            <a:pPr marL="457200" marR="0" lvl="1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0" cap="none" spc="0" baseline="0">
                <a:solidFill>
                  <a:srgbClr val="FF0000"/>
                </a:solidFill>
                <a:uFillTx/>
                <a:latin typeface="Calibri"/>
              </a:rPr>
              <a:t>NOVO!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Podaci  o </a:t>
            </a:r>
            <a:r>
              <a:rPr lang="hr-HR" sz="1800" b="1" i="0" u="none" strike="noStrike" kern="0" cap="none" spc="0" baseline="0">
                <a:solidFill>
                  <a:srgbClr val="FF0000"/>
                </a:solidFill>
                <a:uFillTx/>
                <a:latin typeface="Calibri"/>
              </a:rPr>
              <a:t>Ekološki značajnim površinama (EZP)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Podaci o područjima s </a:t>
            </a:r>
            <a:r>
              <a:rPr lang="hr-HR" sz="1800" b="1" i="0" u="none" strike="noStrike" kern="1200" cap="none" spc="0" baseline="0">
                <a:solidFill>
                  <a:srgbClr val="FF0000"/>
                </a:solidFill>
                <a:uFillTx/>
                <a:latin typeface="Calibri"/>
              </a:rPr>
              <a:t>nagibom,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Podaci o područjima </a:t>
            </a:r>
            <a:r>
              <a:rPr lang="hr-HR" sz="1800" b="1" i="0" u="none" strike="noStrike" kern="0" cap="none" spc="0" baseline="0">
                <a:solidFill>
                  <a:srgbClr val="FF0000"/>
                </a:solidFill>
                <a:uFillTx/>
                <a:latin typeface="Calibri"/>
              </a:rPr>
              <a:t>travnjaka velike prirodne vrijednosti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Podaci o područjima </a:t>
            </a:r>
            <a:r>
              <a:rPr lang="hr-HR" sz="1800" b="1" i="0" u="none" strike="noStrike" kern="1200" cap="none" spc="0" baseline="0">
                <a:solidFill>
                  <a:srgbClr val="FF0000"/>
                </a:solidFill>
                <a:uFillTx/>
                <a:latin typeface="Calibri"/>
              </a:rPr>
              <a:t>zaštite ptice kosca i leptira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Podaci o područjima </a:t>
            </a:r>
            <a:r>
              <a:rPr lang="hr-HR" sz="1800" b="1" i="0" u="none" strike="noStrike" kern="0" cap="none" spc="0" baseline="0">
                <a:solidFill>
                  <a:srgbClr val="FF0000"/>
                </a:solidFill>
                <a:uFillTx/>
                <a:latin typeface="Calibri"/>
              </a:rPr>
              <a:t>ekstenzivnih voćnjaka i maslinika</a:t>
            </a:r>
            <a:endParaRPr lang="hr-HR" sz="1800" b="1" i="0" u="none" strike="noStrike" kern="1200" cap="none" spc="0" baseline="0">
              <a:solidFill>
                <a:srgbClr val="FF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1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endParaRPr lang="hr-HR" sz="2000" b="0" i="0" u="none" strike="noStrike" kern="1200" cap="none" spc="0" baseline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5508107" y="517321"/>
            <a:ext cx="2375967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>
                <a:solidFill>
                  <a:srgbClr val="77933C"/>
                </a:solidFill>
                <a:uFillTx/>
                <a:latin typeface="Calibri"/>
              </a:rPr>
              <a:t>PREDNOSTI AGRONETA</a:t>
            </a:r>
            <a:endParaRPr lang="hr-HR" sz="1800" b="0" i="0" u="none" strike="noStrike" kern="1200" cap="none" spc="0" baseline="0">
              <a:solidFill>
                <a:srgbClr val="77933C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11559" y="1340766"/>
            <a:ext cx="8064898" cy="535531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A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Zahtjev za potporu sadrži: osnovne podatke o poljoprivredniku, zahtjeve za potpore, popis dodatne obavezne dokumentacije, izjave i potpis korisnika,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B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Prijava površina – sadrži predispisane prostorne i alfanumeričke podatke iz ARKOD sustava, prijavu korištenja površina i ekološki značajnih površina te tražene potpore po pojedinoj kulturi,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C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Podaci o domaćim životinjama – sadrži popis i podatke o stoci za koju poljoprivrednik podnosi jedinstveni zahtjev,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D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Podaci o izvornim i zaštićenim pasminama domaćih životinja – sadrži popis i podatke o izvornim i zaštićenim pasminama domaćih životinja za koje korisnik podnosi jedinstveni zahtjev,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E – Prijava količina prodanog ekstra djevičanskog i djevičanskog maslinovog ulja – sadrži podatke o količini prodanog ekstra djevičanskog i djevičanskog maslinovog ulja,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List F – Prijava količina duhana predanih na obradu – sadrži podatke o količini predanog lista duhana na obradu.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24125" y="332658"/>
            <a:ext cx="2808314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JEDINSTVENI ZAHTJEV</a:t>
            </a: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6"/>
          <p:cNvSpPr txBox="1"/>
          <p:nvPr/>
        </p:nvSpPr>
        <p:spPr>
          <a:xfrm>
            <a:off x="395532" y="1052739"/>
            <a:ext cx="5832646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Kartica JEDINSTVENI ZAHTJEV</a:t>
            </a: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179" y="22576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7"/>
          <p:cNvSpPr txBox="1"/>
          <p:nvPr/>
        </p:nvSpPr>
        <p:spPr>
          <a:xfrm>
            <a:off x="667886" y="1031424"/>
            <a:ext cx="7704853" cy="50783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AGRONET  SADRŽI UPOZORENJA I SMANJUJE MOGUĆNOST GREŠKE 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Ne može se završiti popunjavanje zahtjeva ako svi podaci nisu uneseni,</a:t>
            </a:r>
          </a:p>
          <a:p>
            <a:pPr marL="457200" marR="0" lvl="1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Ne može se zatražiti potpora ako nema osnovnih preduvjeta (npr. potpora za TUG može se tražiti samo na TUG područjima, za životinje vezano uz pasminu,…),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0" cap="none" spc="0" baseline="0">
                <a:solidFill>
                  <a:srgbClr val="FF0000"/>
                </a:solidFill>
                <a:uFillTx/>
                <a:latin typeface="Calibri"/>
              </a:rPr>
              <a:t>NOVO!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Površine poljoprivrednih parcela mogu se </a:t>
            </a:r>
            <a:r>
              <a:rPr lang="hr-HR" sz="1800" b="1" i="0" u="none" strike="noStrike" kern="0" cap="none" spc="0" baseline="0">
                <a:solidFill>
                  <a:srgbClr val="FF0000"/>
                </a:solidFill>
                <a:uFillTx/>
                <a:latin typeface="Calibri"/>
              </a:rPr>
              <a:t>grafički</a:t>
            </a:r>
            <a:r>
              <a:rPr lang="hr-HR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 ucrtati,  a AGRONET prikazuje hektare ucrtane površine ,</a:t>
            </a: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Nakon popunjavanja kultura i aktivacije EZP elemenata Agronet </a:t>
            </a:r>
            <a:r>
              <a:rPr lang="hr-HR" sz="1800" b="1" i="0" u="none" strike="noStrike" kern="0" cap="none" spc="0" baseline="0">
                <a:solidFill>
                  <a:srgbClr val="FF0000"/>
                </a:solidFill>
                <a:uFillTx/>
                <a:latin typeface="Calibri"/>
              </a:rPr>
              <a:t>upozorava</a:t>
            </a:r>
            <a:r>
              <a:rPr lang="hr-HR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 korisnika je li udovoljio propisanom kriteriju za Raznolikost usjeva/Ekološki značajna područja,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0" cap="none" spc="0" baseline="0">
                <a:solidFill>
                  <a:srgbClr val="FF0000"/>
                </a:solidFill>
                <a:uFillTx/>
                <a:latin typeface="Calibri"/>
              </a:rPr>
              <a:t>Upozorava </a:t>
            </a:r>
            <a:r>
              <a:rPr lang="hr-HR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korisnika na obveze Višestruke sukladnosti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endParaRPr lang="hr-HR" sz="2000" b="0" i="0" u="none" strike="noStrike" kern="1200" cap="none" spc="0" baseline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5508107" y="517321"/>
            <a:ext cx="2375967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>
                <a:solidFill>
                  <a:srgbClr val="77933C"/>
                </a:solidFill>
                <a:uFillTx/>
                <a:latin typeface="Calibri"/>
              </a:rPr>
              <a:t>PREDNOSTI AGRONETA</a:t>
            </a:r>
            <a:endParaRPr lang="hr-HR" sz="1800" b="0" i="0" u="none" strike="noStrike" kern="1200" cap="none" spc="0" baseline="0">
              <a:solidFill>
                <a:srgbClr val="77933C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-324547" y="908721"/>
            <a:ext cx="9468547" cy="584777"/>
          </a:xfrm>
          <a:prstGeom prst="rect">
            <a:avLst/>
          </a:prstGeom>
          <a:noFill/>
          <a:ln w="9528">
            <a:solidFill>
              <a:srgbClr val="4F81BD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457200" marR="0" lvl="1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1" i="0" u="none" strike="noStrike" kern="0" cap="none" spc="0" baseline="0">
                <a:solidFill>
                  <a:srgbClr val="FF0000"/>
                </a:solidFill>
                <a:uFillTx/>
                <a:latin typeface="Calibri"/>
              </a:rPr>
              <a:t>UPOZORENJE !!!</a:t>
            </a:r>
          </a:p>
          <a:p>
            <a:pPr marL="457200" marR="0" lvl="1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1" i="1" u="sng" strike="noStrike" kern="0" cap="none" spc="0" baseline="0">
                <a:solidFill>
                  <a:srgbClr val="77933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korisniku na obveze višestruke sukladnosti/ekološki značajnih površina/raznolikosti usjeva </a:t>
            </a: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44498" y="1493498"/>
            <a:ext cx="8255002" cy="528790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5"/>
          <p:cNvSpPr txBox="1"/>
          <p:nvPr/>
        </p:nvSpPr>
        <p:spPr>
          <a:xfrm>
            <a:off x="6228179" y="404667"/>
            <a:ext cx="2664296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JEDINSTVENI ZAHTJEV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-23372"/>
            <a:ext cx="9270022" cy="6858000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sp>
        <p:nvSpPr>
          <p:cNvPr id="5" name="TextBox 5"/>
          <p:cNvSpPr txBox="1"/>
          <p:nvPr/>
        </p:nvSpPr>
        <p:spPr>
          <a:xfrm>
            <a:off x="2411757" y="3933053"/>
            <a:ext cx="5112565" cy="11079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	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6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9645" y="5016956"/>
            <a:ext cx="6696745" cy="1477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4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TextBox 10"/>
          <p:cNvSpPr txBox="1"/>
          <p:nvPr/>
        </p:nvSpPr>
        <p:spPr>
          <a:xfrm>
            <a:off x="170636" y="1745534"/>
            <a:ext cx="8928741" cy="43750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Rectangle 1"/>
          <p:cNvSpPr/>
          <p:nvPr/>
        </p:nvSpPr>
        <p:spPr>
          <a:xfrm>
            <a:off x="1101723" y="3813176"/>
            <a:ext cx="9144000" cy="4572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9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16285"/>
            <a:ext cx="9422425" cy="6970745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pic>
        <p:nvPicPr>
          <p:cNvPr id="10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16285"/>
            <a:ext cx="9422425" cy="6970745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pic>
        <p:nvPicPr>
          <p:cNvPr id="11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2009" y="0"/>
            <a:ext cx="9444426" cy="6987030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sp>
        <p:nvSpPr>
          <p:cNvPr id="12" name="TextBox 13"/>
          <p:cNvSpPr txBox="1"/>
          <p:nvPr/>
        </p:nvSpPr>
        <p:spPr>
          <a:xfrm>
            <a:off x="251524" y="1745534"/>
            <a:ext cx="8784979" cy="50475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400" b="1" i="1" u="sng" strike="noStrike" kern="0" cap="none" spc="0" baseline="0">
                <a:solidFill>
                  <a:srgbClr val="77933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Aktivni poljoprivrednik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1" i="1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1" i="0" u="none" strike="noStrike" kern="0" cap="none" spc="0" baseline="0">
                <a:solidFill>
                  <a:srgbClr val="FF0000"/>
                </a:solidFill>
                <a:uFillTx/>
                <a:latin typeface="Calibri"/>
              </a:rPr>
              <a:t>aktivni poljoprivrednik </a:t>
            </a: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- čije je poljoprivredno gospodarstvo upisano u Upisnik poljoprivrednika, koji obavlja </a:t>
            </a:r>
            <a:r>
              <a:rPr lang="hr-HR" sz="1400" b="1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poljoprivrednu aktivnost</a:t>
            </a: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	a) proizvodnju, uzgoj ili sadnju poljoprivrednih proizvoda, uključujući žetvu, mužnju, uzgoj rasplodnih životinja i 	držanje stoke ili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	b) održavanje poljoprivrednog zemljišta u stanju pogodnom za ispašu ili uzgoj bez pripremnih radnji koje izlaze iz 	okvira uobičajenih poljoprivrednih metoda i mehanizirane obrade.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aktivnim poljoprivrednikom </a:t>
            </a:r>
            <a:r>
              <a:rPr lang="hr-HR" sz="1400" b="1" i="0" u="none" strike="noStrike" kern="0" cap="none" spc="0" baseline="0">
                <a:solidFill>
                  <a:srgbClr val="FF0000"/>
                </a:solidFill>
                <a:uFillTx/>
                <a:latin typeface="Calibri"/>
              </a:rPr>
              <a:t>NE smatraju se</a:t>
            </a:r>
            <a:r>
              <a:rPr lang="hr-HR" sz="1400" b="0" i="0" u="none" strike="noStrike" kern="0" cap="none" spc="0" baseline="0">
                <a:solidFill>
                  <a:srgbClr val="FF0000"/>
                </a:solidFill>
                <a:uFillTx/>
                <a:latin typeface="Calibri"/>
              </a:rPr>
              <a:t> </a:t>
            </a: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fizičke ili pravne osobe </a:t>
            </a:r>
            <a:r>
              <a:rPr lang="hr-HR" sz="1400" b="1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koje upravljaju</a:t>
            </a: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 zračnim lukama, željezničkim poduzećima, vodoopskrbnim poduzećima, agencijama za nekretnine, trajnim sportskim i rekreativnim terenima, a koje su za prethodnu proizvodnu godinu </a:t>
            </a:r>
            <a:r>
              <a:rPr lang="hr-HR" sz="1400" b="1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primile više od 5.000 eura izravnih plaćanja</a:t>
            </a: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 u kunskoj protuvrijednosti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1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Iznimno</a:t>
            </a: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, navedene fizičke ili pravne osobe smatraju se aktivnim poljoprivrednikom ukoliko mogu dokazati: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	a) da godišnji iznos izravnih plaćanja kojeg su primili u prethodnoj fiskalnoj godini iznosi minimalno 5% 	ukupnih primitaka koje su primili od nepoljoprivrednih djelatnosti ili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	b) da najmanje 1/3 prihoda poljoprivrednika dolazi od poljoprivredne djelatnosti ili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	c) da im je poljoprivreda upisana kao glavna djelatnost u nadležnom registru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 i to na način da </a:t>
            </a:r>
            <a:r>
              <a:rPr lang="hr-HR" sz="1400" b="1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do 31.12.</a:t>
            </a: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 godine u kojoj se podnosi zahtjev u Upisnik poljoprivrednika dostave </a:t>
            </a:r>
            <a:r>
              <a:rPr lang="hr-HR" sz="1400" b="1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računovodstvene dokaze </a:t>
            </a: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o prihodima od poljoprivredne djelatnosti i ukupnih prihodima za prethodnu kalendarsku godinu te dokaz da je poljoprivreda upisana kao glavna djelatnost u registru </a:t>
            </a:r>
            <a:r>
              <a:rPr lang="hr-HR" sz="1400" b="1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izvatkom/rješenjem iz trgovačkog ili obrtnog registra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8954" y="1052739"/>
            <a:ext cx="8676458" cy="568862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4"/>
          <p:cNvSpPr txBox="1"/>
          <p:nvPr/>
        </p:nvSpPr>
        <p:spPr>
          <a:xfrm>
            <a:off x="6012161" y="332658"/>
            <a:ext cx="2160242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LIST 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012161" y="332658"/>
            <a:ext cx="2160242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LIST A</a:t>
            </a:r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68" y="908721"/>
            <a:ext cx="8957663" cy="5040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012161" y="395368"/>
            <a:ext cx="2160242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LIST B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4" y="1340766"/>
            <a:ext cx="8784979" cy="3168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012161" y="395368"/>
            <a:ext cx="2160242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LIST B</a:t>
            </a:r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08" y="1340766"/>
            <a:ext cx="8931237" cy="4536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012161" y="332658"/>
            <a:ext cx="2160242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LIST B</a:t>
            </a: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57175" y="1047746"/>
            <a:ext cx="8629650" cy="4762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012161" y="332658"/>
            <a:ext cx="2160242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LIST 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5" y="1268757"/>
            <a:ext cx="8784979" cy="193899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400" b="1" i="1" u="sng" strike="noStrike" kern="0" cap="none" spc="0" baseline="0">
                <a:solidFill>
                  <a:srgbClr val="77933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Grafički prikaz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2400" b="1" i="1" u="sng" strike="noStrike" kern="0" cap="none" spc="0" baseline="0">
              <a:solidFill>
                <a:srgbClr val="77933C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libri"/>
            </a:endParaRPr>
          </a:p>
          <a:p>
            <a:pPr marL="285750" marR="0" lvl="3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za svaku Arkod parcelu može se vidjeti  ortofoto snimak,</a:t>
            </a:r>
          </a:p>
          <a:p>
            <a:pPr marL="0" marR="0" lvl="3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285750" marR="0" lvl="3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unutar Arkod parcele može se ucrtati dvije ili više parcela pod različitim kulturama</a:t>
            </a:r>
            <a:endParaRPr lang="hr-HR" sz="1800" b="1" i="1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5438" y="3068964"/>
            <a:ext cx="4419596" cy="3622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188915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2"/>
          <p:cNvSpPr txBox="1"/>
          <p:nvPr/>
        </p:nvSpPr>
        <p:spPr>
          <a:xfrm>
            <a:off x="179386" y="3356990"/>
            <a:ext cx="8812209" cy="31683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400" b="1" i="1" u="sng" strike="noStrike" kern="0" cap="none" spc="0" baseline="0">
                <a:solidFill>
                  <a:srgbClr val="77933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Agronet-</a:t>
            </a:r>
            <a:r>
              <a:rPr lang="hr-HR" sz="20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 zaštićena mrežna  (internetska) aplikacija za korisnika/poljoprivrednika: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20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0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-     Pregled podataka /posjeda iz Upisnika poljoprivrdnika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0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Pregled podataka iz ARKOD sustava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0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Pregled podataka iz JRDŽ-a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400" b="1" i="1" u="sng" strike="noStrike" kern="0" cap="none" spc="0" baseline="0">
                <a:solidFill>
                  <a:srgbClr val="77933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Popunjavanje Jedinstvenog zahtjeva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0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Pregled Odluka o ostvarivanju prava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4800600" y="381003"/>
            <a:ext cx="4190996" cy="3667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 pitchFamily="34"/>
                <a:cs typeface="Arial"/>
              </a:rPr>
              <a:t>LOGO</a:t>
            </a:r>
            <a:endParaRPr lang="en-US" sz="1800" b="0" i="0" u="none" strike="noStrike" kern="1200" cap="none" spc="0" baseline="0">
              <a:solidFill>
                <a:srgbClr val="77933C"/>
              </a:solidFill>
              <a:uFillTx/>
              <a:latin typeface="Calibri" pitchFamily="34"/>
              <a:cs typeface="Arial"/>
            </a:endParaRPr>
          </a:p>
        </p:txBody>
      </p:sp>
      <p:pic>
        <p:nvPicPr>
          <p:cNvPr id="5" name="Picture 5" descr="agronet0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43604" y="1412775"/>
            <a:ext cx="6667503" cy="180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012161" y="332658"/>
            <a:ext cx="2160242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LIST B</a:t>
            </a:r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611" y="1700811"/>
            <a:ext cx="4656627" cy="4058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228" y="2670048"/>
            <a:ext cx="6193532" cy="2426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179" y="27386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51" y="2715749"/>
            <a:ext cx="8217411" cy="186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422510" y="5068729"/>
            <a:ext cx="4445291" cy="94773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131838" y="1514667"/>
            <a:ext cx="2180405" cy="461662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400" b="1" i="1" u="sng" strike="noStrike" kern="0" cap="none" spc="0" baseline="0">
                <a:solidFill>
                  <a:srgbClr val="77933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Zeleno plaćanje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4764" y="0"/>
            <a:ext cx="9172574" cy="6858000"/>
          </a:xfrm>
          <a:prstGeom prst="rect">
            <a:avLst/>
          </a:prstGeom>
          <a:gradFill>
            <a:gsLst>
              <a:gs pos="0">
                <a:srgbClr val="EAF9D9"/>
              </a:gs>
              <a:gs pos="100000">
                <a:srgbClr val="C7FF7F"/>
              </a:gs>
            </a:gsLst>
            <a:lin ang="5040000"/>
          </a:gradFill>
          <a:ln w="9528">
            <a:solidFill>
              <a:srgbClr val="94C600"/>
            </a:solidFill>
            <a:prstDash val="solid"/>
            <a:miter/>
          </a:ln>
        </p:spPr>
      </p:pic>
      <p:sp>
        <p:nvSpPr>
          <p:cNvPr id="3" name="Rectangle 7"/>
          <p:cNvSpPr/>
          <p:nvPr/>
        </p:nvSpPr>
        <p:spPr>
          <a:xfrm>
            <a:off x="611184" y="1784351"/>
            <a:ext cx="2592388" cy="27622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2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Arial" pitchFamily="34"/>
              </a:rPr>
              <a:t>Izuzeci obveza za „Zeleno plaćanje“</a:t>
            </a:r>
            <a:endParaRPr lang="hr-HR" sz="12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Arial" pitchFamily="34"/>
            </a:endParaRPr>
          </a:p>
        </p:txBody>
      </p:sp>
      <p:sp>
        <p:nvSpPr>
          <p:cNvPr id="4" name="Rectangle 1"/>
          <p:cNvSpPr/>
          <p:nvPr/>
        </p:nvSpPr>
        <p:spPr>
          <a:xfrm>
            <a:off x="611184" y="2031997"/>
            <a:ext cx="7993063" cy="46037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Arial" pitchFamily="34"/>
              </a:rPr>
              <a:t>Praksu vezanu uz raznolikost usjeva i ekološki značajne površine nisu dužna provoditi poljoprivredna gospodarstva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Arial" pitchFamily="34"/>
              </a:rPr>
              <a:t>udovoljavaju uvjetima za izuzeće od provođenja 'zelenih praksi’:</a:t>
            </a: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" y="2529843"/>
            <a:ext cx="7534655" cy="368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4"/>
          <p:cNvSpPr/>
          <p:nvPr/>
        </p:nvSpPr>
        <p:spPr>
          <a:xfrm>
            <a:off x="808036" y="2044698"/>
            <a:ext cx="9144000" cy="4572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5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Content Placeholder 6"/>
          <p:cNvSpPr txBox="1">
            <a:spLocks noGrp="1"/>
          </p:cNvSpPr>
          <p:nvPr>
            <p:ph idx="2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8"/>
          <p:cNvSpPr/>
          <p:nvPr/>
        </p:nvSpPr>
        <p:spPr>
          <a:xfrm>
            <a:off x="395532" y="1052739"/>
            <a:ext cx="8568952" cy="513986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000" b="1" i="0" u="sng" strike="noStrike" kern="0" cap="none" spc="0" baseline="0">
                <a:solidFill>
                  <a:srgbClr val="3E9252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 pitchFamily="34"/>
              </a:rPr>
              <a:t>Raznolikost usjeva</a:t>
            </a:r>
            <a:endParaRPr lang="hr-HR" sz="2000" b="0" i="0" u="sng" strike="noStrike" kern="0" cap="none" spc="0" baseline="0">
              <a:solidFill>
                <a:srgbClr val="3E9252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libri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1" i="0" u="none" strike="noStrike" kern="0" cap="none" spc="0" baseline="0">
              <a:solidFill>
                <a:srgbClr val="000000"/>
              </a:solidFill>
              <a:uFillTx/>
              <a:latin typeface="Calibri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1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Ako PG ima: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1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između</a:t>
            </a: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 </a:t>
            </a:r>
            <a:r>
              <a:rPr lang="hr-HR" sz="1400" b="1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10 i 30 hektara </a:t>
            </a: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obradivog zemljišta (oranice, staklenici i plastenici: kod 200 i 210 u ARKOD-u)</a:t>
            </a:r>
          </a:p>
          <a:p>
            <a:pPr marL="628650" marR="0" lvl="1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mora imati najmanje dvije različite vrste usjeva</a:t>
            </a:r>
          </a:p>
          <a:p>
            <a:pPr marL="628650" marR="0" lvl="1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površina glavnog usjeva ne smije prelaziti 75%  površine obradivog zemljišta</a:t>
            </a:r>
          </a:p>
          <a:p>
            <a:pPr marL="628650" marR="0" lvl="1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0" cap="none" spc="0" baseline="0">
              <a:solidFill>
                <a:srgbClr val="000000"/>
              </a:solidFill>
              <a:uFillTx/>
              <a:latin typeface="Calibri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1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više od 30 hektara </a:t>
            </a: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obradivog zemljišta</a:t>
            </a:r>
          </a:p>
          <a:p>
            <a:pPr marL="628650" marR="0" lvl="1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mora imati najmanje 3 različite kulture</a:t>
            </a:r>
          </a:p>
          <a:p>
            <a:pPr marL="628650" marR="0" lvl="1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površina glavnog usjeva ne smije prelaziti 75% obradivog zemljišta</a:t>
            </a:r>
          </a:p>
          <a:p>
            <a:pPr marL="628650" marR="0" lvl="1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dvije glavne kulture zajedno ne smiju prelaziti 95%  površine obradivog zemljišta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1" i="0" u="none" strike="noStrike" kern="0" cap="none" spc="0" baseline="0">
              <a:solidFill>
                <a:srgbClr val="3E9252"/>
              </a:solidFill>
              <a:uFillTx/>
              <a:latin typeface="Calibri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obzir se uzima razdoblje uzgoja od 15. svibnja do 14. kolovoza</a:t>
            </a:r>
          </a:p>
          <a:p>
            <a:pPr marL="628650" marR="0" lvl="1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zimski i proljetni usjev smatraju se različitim usjevima</a:t>
            </a:r>
          </a:p>
          <a:p>
            <a:pPr marL="628650" marR="0" lvl="1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svaki hektar obradivog zemljišta može se prijaviti samo jednom u istoj godini podnošenja JZ</a:t>
            </a:r>
          </a:p>
          <a:p>
            <a:pPr marL="628650" marR="0" lvl="1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površina pod usjevom može obuhvaćati i obilježja krajobraza koja su dio prihvatljive površine</a:t>
            </a:r>
          </a:p>
          <a:p>
            <a:pPr marL="628650" marR="0" lvl="1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0" cap="none" spc="0" baseline="0">
              <a:solidFill>
                <a:srgbClr val="000000"/>
              </a:solidFill>
              <a:uFillTx/>
              <a:latin typeface="Calibri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1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Usjevom se smatra: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Calibri" pitchFamily="34"/>
              </a:rPr>
              <a:t>	</a:t>
            </a:r>
            <a:r>
              <a:rPr lang="hr-HR" sz="1400" b="1" i="0" u="none" strike="noStrike" kern="0" cap="none" spc="0" baseline="0">
                <a:solidFill>
                  <a:srgbClr val="2C663A"/>
                </a:solidFill>
                <a:uFillTx/>
                <a:latin typeface="Calibri" pitchFamily="34"/>
              </a:rPr>
              <a:t>a) kultura bilo kojeg različitog roda prema botaničkoj klasifikaciji usjeva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1" i="0" u="none" strike="noStrike" kern="0" cap="none" spc="0" baseline="0">
                <a:solidFill>
                  <a:srgbClr val="2C663A"/>
                </a:solidFill>
                <a:uFillTx/>
                <a:latin typeface="Calibri" pitchFamily="34"/>
              </a:rPr>
              <a:t>	b) kultura bilo koje vrste iz porodica Brassicaceae, Solanaceae i Cucurbitaceae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1" i="0" u="none" strike="noStrike" kern="0" cap="none" spc="0" baseline="0">
                <a:solidFill>
                  <a:srgbClr val="2C663A"/>
                </a:solidFill>
                <a:uFillTx/>
                <a:latin typeface="Calibri" pitchFamily="34"/>
              </a:rPr>
              <a:t>	c) zemljište na ugaru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1" i="0" u="none" strike="noStrike" kern="0" cap="none" spc="0" baseline="0">
                <a:solidFill>
                  <a:srgbClr val="2C663A"/>
                </a:solidFill>
                <a:uFillTx/>
                <a:latin typeface="Calibri" pitchFamily="34"/>
              </a:rPr>
              <a:t>	d) trava ili druga travolika paša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1" i="0" u="none" strike="noStrike" kern="0" cap="none" spc="0" baseline="0">
                <a:solidFill>
                  <a:srgbClr val="2C663A"/>
                </a:solidFill>
                <a:uFillTx/>
                <a:latin typeface="Calibri" pitchFamily="34"/>
              </a:rPr>
              <a:t>	e) miješani uzgoj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5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Content Placeholder 6"/>
          <p:cNvSpPr txBox="1">
            <a:spLocks noGrp="1"/>
          </p:cNvSpPr>
          <p:nvPr>
            <p:ph idx="2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8702" y="1772820"/>
            <a:ext cx="8496943" cy="448864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Down Arrow 6"/>
          <p:cNvSpPr/>
          <p:nvPr/>
        </p:nvSpPr>
        <p:spPr>
          <a:xfrm>
            <a:off x="7452323" y="1124739"/>
            <a:ext cx="288036" cy="504053"/>
          </a:xfrm>
          <a:custGeom>
            <a:avLst>
              <a:gd name="f0" fmla="val 15429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val f7"/>
              <a:gd name="f15" fmla="val f8"/>
              <a:gd name="f16" fmla="pin 0 f1 10800"/>
              <a:gd name="f17" fmla="pin 0 f0 21600"/>
              <a:gd name="f18" fmla="*/ f10 f2 1"/>
              <a:gd name="f19" fmla="*/ f11 f2 1"/>
              <a:gd name="f20" fmla="+- f15 0 f14"/>
              <a:gd name="f21" fmla="val f16"/>
              <a:gd name="f22" fmla="val f17"/>
              <a:gd name="f23" fmla="*/ f16 f12 1"/>
              <a:gd name="f24" fmla="*/ f17 f13 1"/>
              <a:gd name="f25" fmla="*/ f18 1 f4"/>
              <a:gd name="f26" fmla="*/ f19 1 f4"/>
              <a:gd name="f27" fmla="*/ f20 1 21600"/>
              <a:gd name="f28" fmla="+- 21600 0 f21"/>
              <a:gd name="f29" fmla="+- 21600 0 f22"/>
              <a:gd name="f30" fmla="*/ f21 f12 1"/>
              <a:gd name="f31" fmla="*/ f22 f13 1"/>
              <a:gd name="f32" fmla="+- f25 0 f3"/>
              <a:gd name="f33" fmla="+- f26 0 f3"/>
              <a:gd name="f34" fmla="*/ 0 f27 1"/>
              <a:gd name="f35" fmla="*/ 21600 f27 1"/>
              <a:gd name="f36" fmla="*/ f29 f21 1"/>
              <a:gd name="f37" fmla="*/ f28 f12 1"/>
              <a:gd name="f38" fmla="*/ f36 1 10800"/>
              <a:gd name="f39" fmla="*/ f34 1 f27"/>
              <a:gd name="f40" fmla="*/ f35 1 f27"/>
              <a:gd name="f41" fmla="+- f22 f38 0"/>
              <a:gd name="f42" fmla="*/ f39 f13 1"/>
              <a:gd name="f43" fmla="*/ f39 f12 1"/>
              <a:gd name="f44" fmla="*/ f40 f12 1"/>
              <a:gd name="f45" fmla="*/ f41 f13 1"/>
            </a:gdLst>
            <a:ahLst>
              <a:ahXY gdRefX="f1" minX="f7" maxX="f9" gdRefY="f0" minY="f7" maxY="f8">
                <a:pos x="f23" y="f24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3" y="f31"/>
              </a:cxn>
              <a:cxn ang="f33">
                <a:pos x="f44" y="f31"/>
              </a:cxn>
            </a:cxnLst>
            <a:rect l="f30" t="f42" r="f37" b="f45"/>
            <a:pathLst>
              <a:path w="21600" h="21600">
                <a:moveTo>
                  <a:pt x="f21" y="f7"/>
                </a:moveTo>
                <a:lnTo>
                  <a:pt x="f21" y="f22"/>
                </a:lnTo>
                <a:lnTo>
                  <a:pt x="f7" y="f22"/>
                </a:lnTo>
                <a:lnTo>
                  <a:pt x="f9" y="f8"/>
                </a:lnTo>
                <a:lnTo>
                  <a:pt x="f8" y="f22"/>
                </a:lnTo>
                <a:lnTo>
                  <a:pt x="f28" y="f22"/>
                </a:lnTo>
                <a:lnTo>
                  <a:pt x="f28" y="f7"/>
                </a:lnTo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-23372"/>
            <a:ext cx="9270022" cy="6858000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sp>
        <p:nvSpPr>
          <p:cNvPr id="5" name="TextBox 5"/>
          <p:cNvSpPr txBox="1"/>
          <p:nvPr/>
        </p:nvSpPr>
        <p:spPr>
          <a:xfrm>
            <a:off x="2411757" y="3933053"/>
            <a:ext cx="5112565" cy="11079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	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6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9645" y="5016956"/>
            <a:ext cx="6696745" cy="1477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4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TextBox 10"/>
          <p:cNvSpPr txBox="1"/>
          <p:nvPr/>
        </p:nvSpPr>
        <p:spPr>
          <a:xfrm>
            <a:off x="170636" y="1745534"/>
            <a:ext cx="8928741" cy="43750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Rectangle 1"/>
          <p:cNvSpPr/>
          <p:nvPr/>
        </p:nvSpPr>
        <p:spPr>
          <a:xfrm>
            <a:off x="1101723" y="3813176"/>
            <a:ext cx="9144000" cy="4572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9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31208" y="-23372"/>
            <a:ext cx="9422425" cy="6970745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sp>
        <p:nvSpPr>
          <p:cNvPr id="10" name="TextBox 10"/>
          <p:cNvSpPr txBox="1"/>
          <p:nvPr/>
        </p:nvSpPr>
        <p:spPr>
          <a:xfrm>
            <a:off x="350526" y="2061341"/>
            <a:ext cx="8568952" cy="39395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000" b="1" i="0" u="sng" strike="noStrike" kern="0" cap="none" spc="0" baseline="0">
                <a:solidFill>
                  <a:srgbClr val="77933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 pitchFamily="34"/>
              </a:rPr>
              <a:t>Ekološki značajne površine (EZP)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2000" b="1" i="0" u="sng" strike="noStrike" kern="0" cap="none" spc="0" baseline="0">
              <a:solidFill>
                <a:srgbClr val="77933C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libri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Ekološki značajna površina nalazi se na obradivom zemljištu, osim površina s kulturama kratkih ophodnji.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U slučajevima obilježja krajolika i rubnih pojaseva duž vodotoka ekološki značajna površina može se nalaziti uz obradivo zemljište prijavljeno za potporu.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Ako PG ima </a:t>
            </a: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više od 15 hektara obradivog zemljišta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 , </a:t>
            </a: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najmanje 5% obradivog zemljišta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 na gospodarstvu treba prijaviti i održavati  </a:t>
            </a: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kao ekološki značajne površine (EZP)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0" cap="none" spc="0" baseline="0">
              <a:solidFill>
                <a:srgbClr val="000000"/>
              </a:solidFill>
              <a:uFillTx/>
              <a:latin typeface="Calibri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Poljoprivrednik može prijaviti </a:t>
            </a: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istu površinu ili obilježje krajobraza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 </a:t>
            </a: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samo jednom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 u jednoj godini podnošenja jedinstvenog zahtjeva.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-23372"/>
            <a:ext cx="9270022" cy="6858000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sp>
        <p:nvSpPr>
          <p:cNvPr id="5" name="TextBox 5"/>
          <p:cNvSpPr txBox="1"/>
          <p:nvPr/>
        </p:nvSpPr>
        <p:spPr>
          <a:xfrm>
            <a:off x="2411757" y="3933053"/>
            <a:ext cx="5112565" cy="11079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	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6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9645" y="5016956"/>
            <a:ext cx="6696745" cy="1477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4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TextBox 10"/>
          <p:cNvSpPr txBox="1"/>
          <p:nvPr/>
        </p:nvSpPr>
        <p:spPr>
          <a:xfrm>
            <a:off x="170636" y="1745534"/>
            <a:ext cx="8928741" cy="43750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Rectangle 1"/>
          <p:cNvSpPr/>
          <p:nvPr/>
        </p:nvSpPr>
        <p:spPr>
          <a:xfrm>
            <a:off x="1101723" y="3813176"/>
            <a:ext cx="9144000" cy="4572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9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31208" y="-23372"/>
            <a:ext cx="9422425" cy="6970745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sp>
        <p:nvSpPr>
          <p:cNvPr id="10" name="TextBox 10"/>
          <p:cNvSpPr txBox="1"/>
          <p:nvPr/>
        </p:nvSpPr>
        <p:spPr>
          <a:xfrm>
            <a:off x="170636" y="1623471"/>
            <a:ext cx="8568952" cy="47459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Blip>
                <a:blip r:embed="rId3"/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1" i="0" u="none" strike="noStrike" kern="1200" cap="none" spc="0" baseline="0">
                <a:solidFill>
                  <a:srgbClr val="77933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 pitchFamily="34"/>
              </a:rPr>
              <a:t>EZP stabilni elementi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obilježja krajobraza</a:t>
            </a:r>
          </a:p>
          <a:p>
            <a:pPr marL="1085850" marR="0" lvl="2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Živica </a:t>
            </a:r>
          </a:p>
          <a:p>
            <a:pPr marL="1085850" marR="0" lvl="2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Pojedinačno stablo </a:t>
            </a:r>
          </a:p>
          <a:p>
            <a:pPr marL="1085850" marR="0" lvl="2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Drvored </a:t>
            </a:r>
          </a:p>
          <a:p>
            <a:pPr marL="1085850" marR="0" lvl="2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Šumarak</a:t>
            </a:r>
          </a:p>
          <a:p>
            <a:pPr marL="1085850" marR="0" lvl="2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Lokva (jezerce) </a:t>
            </a:r>
          </a:p>
          <a:p>
            <a:pPr marL="1085850" marR="0" lvl="2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Jarak </a:t>
            </a:r>
          </a:p>
          <a:p>
            <a:pPr marL="1085850" marR="0" lvl="2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4E99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Suhozid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kulture kratkih ophodnji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zaštitni pojasevi uz šume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zaštitni pojasevi uz vodotoke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  <a:p>
            <a:pPr marL="2857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Blip>
                <a:blip r:embed="rId3"/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1" i="0" u="none" strike="noStrike" kern="1200" cap="none" spc="0" baseline="0">
                <a:solidFill>
                  <a:srgbClr val="77933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 pitchFamily="34"/>
              </a:rPr>
              <a:t>EZP promjenjivi elementi </a:t>
            </a:r>
            <a:r>
              <a:rPr lang="hr-HR" sz="1600" b="1" i="0" u="none" strike="noStrike" kern="1200" cap="none" spc="0" baseline="0">
                <a:solidFill>
                  <a:srgbClr val="00000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 pitchFamily="34"/>
              </a:rPr>
              <a:t>koji se mogu mijenjati svake godine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Postrni usjevi ili usjevi za zelenu gnojidbu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Površine s usjevima koji vežu dušik (fiksatori dušika)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Ugar (zemljište na ugaru postaje stabilni element ako 3 godine ostane na istom mjestu)</a:t>
            </a:r>
          </a:p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684" y="1481328"/>
            <a:ext cx="5754620" cy="4821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299" y="1792224"/>
            <a:ext cx="8302752" cy="50231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6"/>
          <p:cNvSpPr/>
          <p:nvPr/>
        </p:nvSpPr>
        <p:spPr>
          <a:xfrm>
            <a:off x="683568" y="1109295"/>
            <a:ext cx="6912772" cy="36933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sng" strike="noStrike" kern="0" cap="none" spc="0" baseline="0">
                <a:solidFill>
                  <a:srgbClr val="3E9252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 pitchFamily="34"/>
              </a:rPr>
              <a:t>Tablica s koeficijentima za ekološki značajne površine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156179" y="332658"/>
            <a:ext cx="2160242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>
                <a:solidFill>
                  <a:srgbClr val="77933C"/>
                </a:solidFill>
                <a:uFillTx/>
                <a:latin typeface="Calibri"/>
              </a:rPr>
              <a:t>UPOZORENJA</a:t>
            </a:r>
            <a:endParaRPr lang="hr-HR" sz="1800" b="0" i="0" u="none" strike="noStrike" kern="1200" cap="none" spc="0" baseline="0">
              <a:solidFill>
                <a:srgbClr val="77933C"/>
              </a:solidFill>
              <a:uFillTx/>
              <a:latin typeface="Calibri"/>
            </a:endParaRPr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34" y="1696147"/>
            <a:ext cx="7962832" cy="482919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5"/>
          <p:cNvSpPr txBox="1"/>
          <p:nvPr/>
        </p:nvSpPr>
        <p:spPr>
          <a:xfrm>
            <a:off x="539550" y="1124739"/>
            <a:ext cx="8136907" cy="6463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Nakon popunjavanja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Lista B, klikom na gumb</a:t>
            </a: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hr-HR" sz="1800" b="1" i="1" u="sng" strike="noStrike" kern="0" cap="none" spc="0" baseline="0">
                <a:solidFill>
                  <a:srgbClr val="77933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IZRAČUNAJ 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aplikacija izračunava udovoljava li korisnik uvjetima ekološki značajnih područja i raznolikosti usjeva: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-23372"/>
            <a:ext cx="9270022" cy="6858000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sp>
        <p:nvSpPr>
          <p:cNvPr id="5" name="TextBox 5"/>
          <p:cNvSpPr txBox="1"/>
          <p:nvPr/>
        </p:nvSpPr>
        <p:spPr>
          <a:xfrm>
            <a:off x="2411757" y="3933053"/>
            <a:ext cx="5112565" cy="11079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	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6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9645" y="5016956"/>
            <a:ext cx="6696745" cy="1477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4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TextBox 10"/>
          <p:cNvSpPr txBox="1"/>
          <p:nvPr/>
        </p:nvSpPr>
        <p:spPr>
          <a:xfrm>
            <a:off x="170636" y="1745534"/>
            <a:ext cx="8928741" cy="43750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Rectangle 1"/>
          <p:cNvSpPr/>
          <p:nvPr/>
        </p:nvSpPr>
        <p:spPr>
          <a:xfrm>
            <a:off x="1101723" y="3813176"/>
            <a:ext cx="9144000" cy="4572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9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16285"/>
            <a:ext cx="9422425" cy="6970745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pic>
        <p:nvPicPr>
          <p:cNvPr id="10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16285"/>
            <a:ext cx="9422425" cy="6970745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pic>
        <p:nvPicPr>
          <p:cNvPr id="11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2009" y="0"/>
            <a:ext cx="9444426" cy="6987030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sp>
        <p:nvSpPr>
          <p:cNvPr id="12" name="TextBox 14"/>
          <p:cNvSpPr txBox="1"/>
          <p:nvPr/>
        </p:nvSpPr>
        <p:spPr>
          <a:xfrm>
            <a:off x="6372197" y="1124739"/>
            <a:ext cx="2897825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92D05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LIST B/IZRAVNA PLAĆANJA</a:t>
            </a:r>
          </a:p>
        </p:txBody>
      </p:sp>
      <p:pic>
        <p:nvPicPr>
          <p:cNvPr id="13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71595" y="1745534"/>
            <a:ext cx="6315075" cy="4533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39783" y="-179835"/>
            <a:ext cx="9383783" cy="7037835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sp>
        <p:nvSpPr>
          <p:cNvPr id="5" name="TextBox 5"/>
          <p:cNvSpPr txBox="1"/>
          <p:nvPr/>
        </p:nvSpPr>
        <p:spPr>
          <a:xfrm>
            <a:off x="2411757" y="3933053"/>
            <a:ext cx="5112565" cy="11079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	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6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9645" y="5016956"/>
            <a:ext cx="6696745" cy="1477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4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47" y="1584956"/>
            <a:ext cx="8144259" cy="51206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3851919" y="764703"/>
            <a:ext cx="4536502" cy="46166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400" b="1" i="1" u="sng" strike="noStrike" kern="0" cap="none" spc="0" baseline="0">
                <a:solidFill>
                  <a:srgbClr val="77933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Potpore na Jedinstvenom zahtjevu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2945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2945" y="1970093"/>
            <a:ext cx="8748467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4"/>
          <p:cNvSpPr txBox="1"/>
          <p:nvPr/>
        </p:nvSpPr>
        <p:spPr>
          <a:xfrm>
            <a:off x="5940152" y="404667"/>
            <a:ext cx="3140086" cy="6463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>
                <a:solidFill>
                  <a:srgbClr val="92D05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LIST B/IZRAVNA PLAĆANJA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77933C"/>
              </a:solidFill>
              <a:uFillTx/>
              <a:latin typeface="Calibri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10957" y="1326958"/>
            <a:ext cx="4089580" cy="40011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b="1" i="1" u="sng" strike="noStrike" kern="0" cap="none" spc="0" baseline="0">
                <a:solidFill>
                  <a:srgbClr val="77933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D) Program za male poljoprivrednike</a:t>
            </a:r>
            <a:endParaRPr lang="hr-HR" sz="2000" b="1" i="1" u="sng" strike="noStrike" kern="0" cap="none" spc="0" baseline="0">
              <a:solidFill>
                <a:srgbClr val="77933C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59631" y="1290821"/>
            <a:ext cx="6993559" cy="451443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084170" y="404667"/>
            <a:ext cx="2736305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92D05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LIST B/DRŽAVNA POTPORA </a:t>
            </a: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71595" y="980730"/>
            <a:ext cx="6657929" cy="582011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004044" y="354339"/>
            <a:ext cx="4155134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LIST B/IAKS MJERE RURALNOG RAZVOJA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59631" y="1052739"/>
            <a:ext cx="5124453" cy="39243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4"/>
          <p:cNvSpPr txBox="1"/>
          <p:nvPr/>
        </p:nvSpPr>
        <p:spPr>
          <a:xfrm>
            <a:off x="6732242" y="404667"/>
            <a:ext cx="1800197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LIST C</a:t>
            </a:r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243" y="5229197"/>
            <a:ext cx="8905871" cy="7619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3568" y="1179310"/>
            <a:ext cx="7481748" cy="24764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228179" y="332658"/>
            <a:ext cx="1584179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LIST 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27386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6196" y="1052739"/>
            <a:ext cx="8991596" cy="3838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00025" y="5229197"/>
            <a:ext cx="8692450" cy="790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115" y="2481068"/>
            <a:ext cx="4303779" cy="2810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1164332"/>
            <a:ext cx="6918963" cy="4785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Slikovni rezultat za POLJA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275856" y="3861044"/>
            <a:ext cx="3031327" cy="19917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4"/>
          <p:cNvSpPr txBox="1"/>
          <p:nvPr/>
        </p:nvSpPr>
        <p:spPr>
          <a:xfrm>
            <a:off x="1619667" y="1844820"/>
            <a:ext cx="6552736" cy="17543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HVALA NA PAŽNJI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3300"/>
                </a:solidFill>
                <a:uFillTx/>
                <a:latin typeface="Calibri" pitchFamily="34"/>
              </a:rPr>
              <a:t>Detalje o Kampanji za potpore u 2015. možete naći i na </a:t>
            </a:r>
            <a:r>
              <a:rPr lang="hr-HR" sz="1800" b="1" i="0" u="none" strike="noStrike" kern="1200" cap="none" spc="0" baseline="0">
                <a:solidFill>
                  <a:srgbClr val="003300"/>
                </a:solidFill>
                <a:uFillTx/>
                <a:latin typeface="Calibri" pitchFamily="34"/>
                <a:hlinkClick r:id="rId4"/>
              </a:rPr>
              <a:t>www.apprrr.hr</a:t>
            </a:r>
            <a:r>
              <a:rPr lang="hr-HR" sz="1800" b="1" i="0" u="none" strike="noStrike" kern="1200" cap="none" spc="0" baseline="0">
                <a:solidFill>
                  <a:srgbClr val="003300"/>
                </a:solidFill>
                <a:uFillTx/>
                <a:latin typeface="Calibri" pitchFamily="34"/>
              </a:rPr>
              <a:t>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3300"/>
                </a:solidFill>
                <a:uFillTx/>
                <a:latin typeface="Calibri" pitchFamily="34"/>
              </a:rPr>
              <a:t>Pitanja možete uputiti na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3300"/>
                </a:solidFill>
                <a:uFillTx/>
                <a:latin typeface="Calibri" pitchFamily="34"/>
              </a:rPr>
              <a:t> </a:t>
            </a:r>
            <a:r>
              <a:rPr lang="hr-HR" sz="1800" b="1" i="0" u="none" strike="noStrike" kern="1200" cap="none" spc="0" baseline="0">
                <a:solidFill>
                  <a:srgbClr val="003300"/>
                </a:solidFill>
                <a:uFillTx/>
                <a:latin typeface="Calibri" pitchFamily="34"/>
                <a:hlinkClick r:id="rId5"/>
              </a:rPr>
              <a:t>info@apprrr.hr</a:t>
            </a:r>
            <a:r>
              <a:rPr lang="hr-HR" sz="1800" b="1" i="0" u="none" strike="noStrike" kern="1200" cap="none" spc="0" baseline="0">
                <a:solidFill>
                  <a:srgbClr val="003300"/>
                </a:solidFill>
                <a:uFillTx/>
                <a:latin typeface="Calibri" pitchFamily="34"/>
              </a:rPr>
              <a:t>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77933C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2"/>
          <p:cNvSpPr txBox="1"/>
          <p:nvPr/>
        </p:nvSpPr>
        <p:spPr>
          <a:xfrm>
            <a:off x="179386" y="1125534"/>
            <a:ext cx="8812209" cy="57324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669900"/>
              </a:solidFill>
              <a:uFillTx/>
              <a:latin typeface="Calibri" pitchFamily="34"/>
              <a:ea typeface="ＭＳ Ｐゴシック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  <a:ea typeface="ＭＳ Ｐゴシック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  <a:ea typeface="ＭＳ Ｐゴシック" pitchFamily="34"/>
            </a:endParaRPr>
          </a:p>
        </p:txBody>
      </p:sp>
      <p:sp>
        <p:nvSpPr>
          <p:cNvPr id="4" name="Rectangle 2"/>
          <p:cNvSpPr txBox="1"/>
          <p:nvPr/>
        </p:nvSpPr>
        <p:spPr>
          <a:xfrm>
            <a:off x="2268534" y="1225552"/>
            <a:ext cx="4824410" cy="9080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4400" b="1" i="0" u="none" strike="noStrike" kern="1200" cap="none" spc="0" baseline="0">
                <a:solidFill>
                  <a:srgbClr val="003300"/>
                </a:solidFill>
                <a:effectLst>
                  <a:outerShdw dist="38096" dir="2700000">
                    <a:srgbClr val="C0C0C0"/>
                  </a:outerShdw>
                </a:effectLst>
                <a:uFillTx/>
                <a:latin typeface="Calibri" pitchFamily="34"/>
                <a:ea typeface="宋体"/>
              </a:rPr>
              <a:t>Hvala na pažnji !</a:t>
            </a:r>
            <a:endParaRPr lang="hr-HR" sz="7200" b="1" i="0" u="none" strike="noStrike" kern="1200" cap="none" spc="0" baseline="0">
              <a:solidFill>
                <a:srgbClr val="003300"/>
              </a:solidFill>
              <a:effectLst>
                <a:outerShdw dist="38096" dir="2700000">
                  <a:srgbClr val="C0C0C0"/>
                </a:outerShdw>
              </a:effectLst>
              <a:uFillTx/>
              <a:latin typeface="Calibri" pitchFamily="34"/>
              <a:ea typeface="宋体"/>
            </a:endParaRPr>
          </a:p>
        </p:txBody>
      </p:sp>
      <p:sp>
        <p:nvSpPr>
          <p:cNvPr id="5" name="Text Box 16"/>
          <p:cNvSpPr txBox="1"/>
          <p:nvPr/>
        </p:nvSpPr>
        <p:spPr>
          <a:xfrm>
            <a:off x="395285" y="2011359"/>
            <a:ext cx="8012109" cy="6778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2000" b="1" i="0" u="none" strike="noStrike" kern="1200" cap="none" spc="0" baseline="0">
              <a:solidFill>
                <a:srgbClr val="003300"/>
              </a:solidFill>
              <a:uFillTx/>
              <a:latin typeface="Calibri" pitchFamily="34"/>
              <a:ea typeface="ＭＳ Ｐゴシック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1" i="0" u="none" strike="noStrike" kern="1200" cap="none" spc="0" baseline="0">
              <a:solidFill>
                <a:srgbClr val="000000"/>
              </a:solidFill>
              <a:uFillTx/>
              <a:latin typeface="Calibri" pitchFamily="34"/>
              <a:ea typeface="ＭＳ Ｐゴシック" pitchFamily="34"/>
            </a:endParaRPr>
          </a:p>
        </p:txBody>
      </p:sp>
      <p:pic>
        <p:nvPicPr>
          <p:cNvPr id="6" name="Picture 2" descr="C:\Users\sanja.krivanek\AppData\Local\Microsoft\Windows\Temporary Internet Files\Content.Outlook\P2BSKT7E\Image (4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9752" y="908054"/>
            <a:ext cx="7704140" cy="5445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27386"/>
            <a:ext cx="9270022" cy="6858000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sp>
        <p:nvSpPr>
          <p:cNvPr id="5" name="TextBox 5"/>
          <p:cNvSpPr txBox="1"/>
          <p:nvPr/>
        </p:nvSpPr>
        <p:spPr>
          <a:xfrm>
            <a:off x="2411757" y="3933053"/>
            <a:ext cx="5112565" cy="11079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	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6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9645" y="5016956"/>
            <a:ext cx="6696745" cy="1477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4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TextBox 10"/>
          <p:cNvSpPr txBox="1"/>
          <p:nvPr/>
        </p:nvSpPr>
        <p:spPr>
          <a:xfrm>
            <a:off x="124907" y="1854247"/>
            <a:ext cx="8928741" cy="43750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Rectangle 1"/>
          <p:cNvSpPr/>
          <p:nvPr/>
        </p:nvSpPr>
        <p:spPr>
          <a:xfrm>
            <a:off x="1101723" y="3813176"/>
            <a:ext cx="9144000" cy="4572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9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12" y="2127507"/>
            <a:ext cx="5888736" cy="2779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13" y="4767078"/>
            <a:ext cx="5913123" cy="37185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2"/>
          <p:cNvSpPr/>
          <p:nvPr/>
        </p:nvSpPr>
        <p:spPr>
          <a:xfrm>
            <a:off x="901698" y="3843342"/>
            <a:ext cx="9144000" cy="4572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12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112" y="5035299"/>
            <a:ext cx="5913123" cy="12496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-23372"/>
            <a:ext cx="9270022" cy="6858000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sp>
        <p:nvSpPr>
          <p:cNvPr id="5" name="TextBox 5"/>
          <p:cNvSpPr txBox="1"/>
          <p:nvPr/>
        </p:nvSpPr>
        <p:spPr>
          <a:xfrm>
            <a:off x="2411757" y="3933053"/>
            <a:ext cx="5112565" cy="11079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	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6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9645" y="5016956"/>
            <a:ext cx="6696745" cy="1477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4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TextBox 10"/>
          <p:cNvSpPr txBox="1"/>
          <p:nvPr/>
        </p:nvSpPr>
        <p:spPr>
          <a:xfrm>
            <a:off x="179515" y="1790258"/>
            <a:ext cx="8928741" cy="43750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Rectangle 1"/>
          <p:cNvSpPr/>
          <p:nvPr/>
        </p:nvSpPr>
        <p:spPr>
          <a:xfrm>
            <a:off x="1101723" y="3813176"/>
            <a:ext cx="9144000" cy="4572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620" y="1700784"/>
            <a:ext cx="7802876" cy="4998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804251" y="1800545"/>
            <a:ext cx="2016224" cy="9382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-23372"/>
            <a:ext cx="9270022" cy="6858000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sp>
        <p:nvSpPr>
          <p:cNvPr id="5" name="TextBox 5"/>
          <p:cNvSpPr txBox="1"/>
          <p:nvPr/>
        </p:nvSpPr>
        <p:spPr>
          <a:xfrm>
            <a:off x="2411757" y="3933053"/>
            <a:ext cx="5112565" cy="11079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	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6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9645" y="5016956"/>
            <a:ext cx="6696745" cy="1477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4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TextBox 10"/>
          <p:cNvSpPr txBox="1"/>
          <p:nvPr/>
        </p:nvSpPr>
        <p:spPr>
          <a:xfrm>
            <a:off x="170636" y="1745534"/>
            <a:ext cx="8928741" cy="43750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Rectangle 1"/>
          <p:cNvSpPr/>
          <p:nvPr/>
        </p:nvSpPr>
        <p:spPr>
          <a:xfrm>
            <a:off x="1101723" y="3813176"/>
            <a:ext cx="9144000" cy="4572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755" y="1916829"/>
            <a:ext cx="7851651" cy="47975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11559" y="1340766"/>
            <a:ext cx="8064898" cy="535531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A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Zahtjev za potporu sadrži: osnovne podatke o poljoprivredniku, zahtjeve za potpore, popis dodatne obavezne dokumentacije, izjave i potpis korisnika,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B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Prijava površina – sadrži predispisane prostorne i alfanumeričke podatke iz ARKOD sustava, prijavu korištenja površina i ekološki značajnih površina te tražene potpore po pojedinoj kulturi,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C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Podaci o domaćim životinjama – sadrži popis i podatke o stoci za koju poljoprivrednik podnosi jedinstveni zahtjev,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D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Podaci o izvornim i zaštićenim pasminama domaćih životinja – sadrži popis i podatke o izvornim i zaštićenim pasminama domaćih životinja za koje korisnik podnosi jedinstveni zahtjev,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E – Prijava količina prodanog ekstra djevičanskog i djevičanskog maslinovog ulja – sadrži podatke o količini prodanog ekstra djevičanskog i djevičanskog maslinovog ulja,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List F – Prijava količina duhana predanih na obradu – sadrži podatke o količini predanog lista duhana na obradu.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24125" y="332658"/>
            <a:ext cx="2808314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JEDINSTVENI ZAHTJEV</a:t>
            </a: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6"/>
          <p:cNvSpPr txBox="1"/>
          <p:nvPr/>
        </p:nvSpPr>
        <p:spPr>
          <a:xfrm>
            <a:off x="395532" y="1052739"/>
            <a:ext cx="5832646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Kartica JEDINSTVENI ZAHTJEV</a:t>
            </a: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179" y="22576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7"/>
          <p:cNvSpPr/>
          <p:nvPr/>
        </p:nvSpPr>
        <p:spPr>
          <a:xfrm>
            <a:off x="107506" y="1422065"/>
            <a:ext cx="8568952" cy="133882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285750" marR="0" lvl="0" indent="-28575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Popunjavanje elektronički, putem AGRONET aplikacije</a:t>
            </a:r>
          </a:p>
          <a:p>
            <a:pPr marL="285750" marR="0" lvl="0" indent="-28575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Internetska adresa Agencije za plaćanja – </a:t>
            </a:r>
            <a:r>
              <a:rPr lang="hr-HR" sz="1800" b="0" i="0" u="none" strike="noStrike" kern="1200" cap="none" spc="0" baseline="0">
                <a:solidFill>
                  <a:srgbClr val="00B0F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www.apprrr.hr </a:t>
            </a:r>
          </a:p>
          <a:p>
            <a:pPr marL="285750" marR="0" lvl="0" indent="-28575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Prijava pomoću korisničkog imena i zaporke koje izdaje Agencija za plaćanja</a:t>
            </a:r>
          </a:p>
        </p:txBody>
      </p:sp>
      <p:pic>
        <p:nvPicPr>
          <p:cNvPr id="11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305577" y="3212973"/>
            <a:ext cx="4480925" cy="260150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5148062" y="404667"/>
            <a:ext cx="3528395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NAČIN POPUNJAVANJA ZAHTJEVA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4" descr="AP-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-23372"/>
            <a:ext cx="9270022" cy="6858000"/>
          </a:xfrm>
          <a:prstGeom prst="rect">
            <a:avLst/>
          </a:prstGeom>
          <a:solidFill>
            <a:srgbClr val="CDE2B3"/>
          </a:solidFill>
          <a:ln w="12701">
            <a:solidFill>
              <a:srgbClr val="93C600"/>
            </a:solidFill>
            <a:prstDash val="solid"/>
          </a:ln>
        </p:spPr>
      </p:pic>
      <p:sp>
        <p:nvSpPr>
          <p:cNvPr id="5" name="TextBox 5"/>
          <p:cNvSpPr txBox="1"/>
          <p:nvPr/>
        </p:nvSpPr>
        <p:spPr>
          <a:xfrm>
            <a:off x="2411757" y="3933053"/>
            <a:ext cx="5112565" cy="11079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	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6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9645" y="5016956"/>
            <a:ext cx="6696745" cy="1477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	</a:t>
            </a:r>
            <a:endParaRPr lang="hr-HR" sz="14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TextBox 10"/>
          <p:cNvSpPr txBox="1"/>
          <p:nvPr/>
        </p:nvSpPr>
        <p:spPr>
          <a:xfrm>
            <a:off x="170636" y="1745534"/>
            <a:ext cx="8928741" cy="43750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Rectangle 1"/>
          <p:cNvSpPr/>
          <p:nvPr/>
        </p:nvSpPr>
        <p:spPr>
          <a:xfrm>
            <a:off x="1101723" y="3813176"/>
            <a:ext cx="9144000" cy="4572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755" y="1916829"/>
            <a:ext cx="7851651" cy="4797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8" descr="AP-template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08520" y="-100199"/>
            <a:ext cx="9365668" cy="702425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323523" y="1124739"/>
            <a:ext cx="8210882" cy="56323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Korisnik može sam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popuniti zahtjeva putem interneta, isprintati i dostaviti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Pomoć pri popunjavanju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jedinstvenog zahtjeva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Regionalni uredi Agencije za plaćanja, 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Savjetodavna služba i </a:t>
            </a: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Hrvatska poljoprivredna agencija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,</a:t>
            </a:r>
          </a:p>
          <a:p>
            <a:pPr marL="457200" marR="0" lvl="1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Papirnata verzija zahtjeva </a:t>
            </a:r>
            <a:r>
              <a:rPr lang="hr-HR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- E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lektronički popunjen jedinstveni zahtjev s generiranim barkodom potrebno je ispisati/isprintati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Potpisivanje zahtjeva - </a:t>
            </a:r>
            <a:r>
              <a:rPr lang="hr-HR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z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ahtjev korisnik (nositelj gospodarstva ili odgovorna osoba) vlastoručno potpisuje.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Način dostave zahtjeva  - </a:t>
            </a:r>
            <a:r>
              <a:rPr lang="hr-HR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k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orisnik Zahtjev dostavlja poštom ili osobno 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Mjesto podnošenja zahtjeva-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Zahtjev se podnosi Agenciji za plaćanja u poljoprivredi, ribarstvu i ruralnom razvoju, putem Regionalnih ureda/ispostava u kojima je poljoprivredno gospodarstvo upisano u Upisnik poljoprivrednika.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2" name="TextBox 14"/>
          <p:cNvSpPr txBox="1"/>
          <p:nvPr/>
        </p:nvSpPr>
        <p:spPr>
          <a:xfrm>
            <a:off x="5220071" y="260649"/>
            <a:ext cx="3744413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NAČIN POPUNJAVANJA ZAHTJEVA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8" descr="AP-templat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179" y="74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11559" y="1340766"/>
            <a:ext cx="8064898" cy="535531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A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Zahtjev za potporu sadrži: osnovne podatke o poljoprivredniku, zahtjeve za potpore, popis dodatne obavezne dokumentacije, izjave i potpis korisnika,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B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Prijava površina – sadrži predispisane prostorne i alfanumeričke podatke iz ARKOD sustava, prijavu korištenja površina i ekološki značajnih površina te tražene potpore po pojedinoj kulturi,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C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Podaci o domaćim životinjama – sadrži popis i podatke o stoci za koju poljoprivrednik podnosi jedinstveni zahtjev,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D </a:t>
            </a: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Podaci o izvornim i zaštićenim pasminama domaćih životinja – sadrži popis i podatke o izvornim i zaštićenim pasminama domaćih životinja za koje korisnik podnosi jedinstveni zahtjev,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List E – Prijava količina prodanog ekstra djevičanskog i djevičanskog maslinovog ulja – sadrži podatke o količini prodanog ekstra djevičanskog i djevičanskog maslinovog ulja,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List F – Prijava količina duhana predanih na obradu – sadrži podatke o količini predanog lista duhana na obradu.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24125" y="332658"/>
            <a:ext cx="2808314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77933C"/>
                </a:solidFill>
                <a:uFillTx/>
                <a:latin typeface="Calibri"/>
              </a:rPr>
              <a:t>JEDINSTVENI ZAHTJEV</a:t>
            </a: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6"/>
          <p:cNvSpPr txBox="1"/>
          <p:nvPr/>
        </p:nvSpPr>
        <p:spPr>
          <a:xfrm>
            <a:off x="395532" y="1052739"/>
            <a:ext cx="5832646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Kartica JEDINSTVENI ZAHTJEV</a:t>
            </a: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179" y="22576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7"/>
          <p:cNvSpPr txBox="1"/>
          <p:nvPr/>
        </p:nvSpPr>
        <p:spPr>
          <a:xfrm>
            <a:off x="611559" y="1422065"/>
            <a:ext cx="7704853" cy="264687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VRIJEME PODNOŠENJA ZAHTJEVA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1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hr-HR" sz="2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Zahtjev se podnosi do 15. svibnja 2015. godine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2800" b="1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000" b="1" i="0" u="none" strike="noStrike" kern="1200" cap="none" spc="0" baseline="0">
                <a:solidFill>
                  <a:srgbClr val="FF0000"/>
                </a:solidFill>
                <a:uFillTx/>
                <a:latin typeface="Calibri"/>
              </a:rPr>
              <a:t>(iznimno do 9. lipnja 2015. uz smanjenje iznosa potpore!!!</a:t>
            </a:r>
            <a:endParaRPr lang="hr-HR" sz="2000" b="0" i="0" u="none" strike="noStrike" kern="1200" cap="none" spc="0" baseline="0">
              <a:solidFill>
                <a:srgbClr val="FF0000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2167</TotalTime>
  <Words>1343</Words>
  <Application>Microsoft Office PowerPoint</Application>
  <PresentationFormat>Widescreen</PresentationFormat>
  <Paragraphs>423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ＭＳ Ｐゴシック</vt:lpstr>
      <vt:lpstr>宋体</vt:lpstr>
      <vt:lpstr>Arial</vt:lpstr>
      <vt:lpstr>Arial Black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Maja.kikerec</dc:creator>
  <cp:lastModifiedBy>Ivana</cp:lastModifiedBy>
  <cp:revision>3</cp:revision>
  <dcterms:created xsi:type="dcterms:W3CDTF">2015-03-11T13:36:29Z</dcterms:created>
  <dcterms:modified xsi:type="dcterms:W3CDTF">2016-03-02T10:44:44Z</dcterms:modified>
</cp:coreProperties>
</file>